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705" r:id="rId1"/>
  </p:sldMasterIdLst>
  <p:notesMasterIdLst>
    <p:notesMasterId r:id="rId93"/>
  </p:notesMasterIdLst>
  <p:handoutMasterIdLst>
    <p:handoutMasterId r:id="rId94"/>
  </p:handoutMasterIdLst>
  <p:sldIdLst>
    <p:sldId id="256" r:id="rId2"/>
    <p:sldId id="434" r:id="rId3"/>
    <p:sldId id="492" r:id="rId4"/>
    <p:sldId id="450" r:id="rId5"/>
    <p:sldId id="454" r:id="rId6"/>
    <p:sldId id="452" r:id="rId7"/>
    <p:sldId id="453" r:id="rId8"/>
    <p:sldId id="455" r:id="rId9"/>
    <p:sldId id="456" r:id="rId10"/>
    <p:sldId id="457" r:id="rId11"/>
    <p:sldId id="458" r:id="rId12"/>
    <p:sldId id="459" r:id="rId13"/>
    <p:sldId id="369" r:id="rId14"/>
    <p:sldId id="424" r:id="rId15"/>
    <p:sldId id="312" r:id="rId16"/>
    <p:sldId id="460" r:id="rId17"/>
    <p:sldId id="461" r:id="rId18"/>
    <p:sldId id="491" r:id="rId19"/>
    <p:sldId id="466" r:id="rId20"/>
    <p:sldId id="462" r:id="rId21"/>
    <p:sldId id="368" r:id="rId22"/>
    <p:sldId id="370" r:id="rId23"/>
    <p:sldId id="436" r:id="rId24"/>
    <p:sldId id="463" r:id="rId25"/>
    <p:sldId id="371" r:id="rId26"/>
    <p:sldId id="372" r:id="rId27"/>
    <p:sldId id="376" r:id="rId28"/>
    <p:sldId id="374" r:id="rId29"/>
    <p:sldId id="377" r:id="rId30"/>
    <p:sldId id="378" r:id="rId31"/>
    <p:sldId id="390" r:id="rId32"/>
    <p:sldId id="425" r:id="rId33"/>
    <p:sldId id="428" r:id="rId34"/>
    <p:sldId id="429" r:id="rId35"/>
    <p:sldId id="430" r:id="rId36"/>
    <p:sldId id="431" r:id="rId37"/>
    <p:sldId id="379" r:id="rId38"/>
    <p:sldId id="382" r:id="rId39"/>
    <p:sldId id="391" r:id="rId40"/>
    <p:sldId id="375" r:id="rId41"/>
    <p:sldId id="380" r:id="rId42"/>
    <p:sldId id="381" r:id="rId43"/>
    <p:sldId id="384" r:id="rId44"/>
    <p:sldId id="383" r:id="rId45"/>
    <p:sldId id="385" r:id="rId46"/>
    <p:sldId id="392" r:id="rId47"/>
    <p:sldId id="386" r:id="rId48"/>
    <p:sldId id="393" r:id="rId49"/>
    <p:sldId id="338" r:id="rId50"/>
    <p:sldId id="409" r:id="rId51"/>
    <p:sldId id="432" r:id="rId52"/>
    <p:sldId id="464" r:id="rId53"/>
    <p:sldId id="410" r:id="rId54"/>
    <p:sldId id="437" r:id="rId55"/>
    <p:sldId id="433"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67" r:id="rId69"/>
    <p:sldId id="468" r:id="rId70"/>
    <p:sldId id="470" r:id="rId71"/>
    <p:sldId id="471" r:id="rId72"/>
    <p:sldId id="472" r:id="rId73"/>
    <p:sldId id="473" r:id="rId74"/>
    <p:sldId id="474" r:id="rId75"/>
    <p:sldId id="481" r:id="rId76"/>
    <p:sldId id="475" r:id="rId77"/>
    <p:sldId id="476" r:id="rId78"/>
    <p:sldId id="477" r:id="rId79"/>
    <p:sldId id="478" r:id="rId80"/>
    <p:sldId id="479" r:id="rId81"/>
    <p:sldId id="480" r:id="rId82"/>
    <p:sldId id="416" r:id="rId83"/>
    <p:sldId id="483" r:id="rId84"/>
    <p:sldId id="482" r:id="rId85"/>
    <p:sldId id="484" r:id="rId86"/>
    <p:sldId id="485" r:id="rId87"/>
    <p:sldId id="486" r:id="rId88"/>
    <p:sldId id="487" r:id="rId89"/>
    <p:sldId id="488" r:id="rId90"/>
    <p:sldId id="489" r:id="rId91"/>
    <p:sldId id="490" r:id="rId9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00"/>
    <a:srgbClr val="FF0000"/>
    <a:srgbClr val="FF2F2F"/>
    <a:srgbClr val="3333CC"/>
    <a:srgbClr val="FF9933"/>
    <a:srgbClr val="FF6600"/>
    <a:srgbClr val="CC33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61"/>
  </p:normalViewPr>
  <p:slideViewPr>
    <p:cSldViewPr>
      <p:cViewPr>
        <p:scale>
          <a:sx n="62" d="100"/>
          <a:sy n="62" d="100"/>
        </p:scale>
        <p:origin x="-2984" y="-9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3C446-9B8F-1147-834E-61812752DF8A}"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061B105E-C616-2344-B50C-5EAA6044FAFA}">
      <dgm:prSet phldrT="[Text]"/>
      <dgm:spPr>
        <a:solidFill>
          <a:schemeClr val="accent2"/>
        </a:solidFill>
        <a:ln>
          <a:solidFill>
            <a:schemeClr val="accent2"/>
          </a:solidFill>
        </a:ln>
      </dgm:spPr>
      <dgm:t>
        <a:bodyPr/>
        <a:lstStyle/>
        <a:p>
          <a:r>
            <a:rPr lang="en-US" dirty="0" err="1" smtClean="0"/>
            <a:t>Diginorm</a:t>
          </a:r>
          <a:endParaRPr lang="en-US" dirty="0" smtClean="0"/>
        </a:p>
        <a:p>
          <a:r>
            <a:rPr lang="en-US" dirty="0" smtClean="0"/>
            <a:t>Trinity normalization</a:t>
          </a:r>
          <a:endParaRPr lang="en-US" dirty="0"/>
        </a:p>
      </dgm:t>
    </dgm:pt>
    <dgm:pt modelId="{98FA328C-2998-6E46-9592-E110BE244FA6}" type="parTrans" cxnId="{52E99CE0-7C0F-1149-B3A2-6523DFF8F61F}">
      <dgm:prSet/>
      <dgm:spPr/>
      <dgm:t>
        <a:bodyPr/>
        <a:lstStyle/>
        <a:p>
          <a:endParaRPr lang="en-US"/>
        </a:p>
      </dgm:t>
    </dgm:pt>
    <dgm:pt modelId="{EC2A865C-0A40-644A-9B66-174D64E15417}" type="sibTrans" cxnId="{52E99CE0-7C0F-1149-B3A2-6523DFF8F61F}">
      <dgm:prSet/>
      <dgm:spPr/>
      <dgm:t>
        <a:bodyPr/>
        <a:lstStyle/>
        <a:p>
          <a:endParaRPr lang="en-US"/>
        </a:p>
      </dgm:t>
    </dgm:pt>
    <dgm:pt modelId="{68817D48-A6AC-8D4B-9C95-317B8DA00257}">
      <dgm:prSet phldrT="[Text]"/>
      <dgm:spPr>
        <a:solidFill>
          <a:schemeClr val="accent2"/>
        </a:solidFill>
        <a:ln>
          <a:solidFill>
            <a:schemeClr val="accent2"/>
          </a:solidFill>
        </a:ln>
      </dgm:spPr>
      <dgm:t>
        <a:bodyPr/>
        <a:lstStyle/>
        <a:p>
          <a:r>
            <a:rPr lang="en-US" dirty="0" smtClean="0"/>
            <a:t>Trinity, SOAP-</a:t>
          </a:r>
          <a:r>
            <a:rPr lang="en-US" dirty="0" err="1" smtClean="0"/>
            <a:t>denovo</a:t>
          </a:r>
          <a:endParaRPr lang="en-US" dirty="0"/>
        </a:p>
      </dgm:t>
    </dgm:pt>
    <dgm:pt modelId="{B518D232-D1C3-124C-8E9F-1A714122623A}" type="parTrans" cxnId="{4F344502-2473-D34C-BADC-96000F82E1E8}">
      <dgm:prSet/>
      <dgm:spPr/>
      <dgm:t>
        <a:bodyPr/>
        <a:lstStyle/>
        <a:p>
          <a:endParaRPr lang="en-US"/>
        </a:p>
      </dgm:t>
    </dgm:pt>
    <dgm:pt modelId="{EB614DC1-8720-4D4E-BE4F-209E00FD6109}" type="sibTrans" cxnId="{4F344502-2473-D34C-BADC-96000F82E1E8}">
      <dgm:prSet/>
      <dgm:spPr/>
      <dgm:t>
        <a:bodyPr/>
        <a:lstStyle/>
        <a:p>
          <a:endParaRPr lang="en-US"/>
        </a:p>
      </dgm:t>
    </dgm:pt>
    <dgm:pt modelId="{099FCDEE-1F54-CD4A-9010-D30B822D989B}">
      <dgm:prSet/>
      <dgm:spPr/>
      <dgm:t>
        <a:bodyPr/>
        <a:lstStyle/>
        <a:p>
          <a:r>
            <a:rPr lang="en-US" dirty="0" smtClean="0"/>
            <a:t>Perform statistical analysis to identify differential expression (or differential splicing) among samples or treatments</a:t>
          </a:r>
          <a:endParaRPr lang="en-US" dirty="0"/>
        </a:p>
      </dgm:t>
    </dgm:pt>
    <dgm:pt modelId="{325AE892-1EA7-7542-AE1B-056605A14577}" type="parTrans" cxnId="{8A777271-E17C-BD43-9D71-EC6AE6ADCB5E}">
      <dgm:prSet/>
      <dgm:spPr/>
      <dgm:t>
        <a:bodyPr/>
        <a:lstStyle/>
        <a:p>
          <a:endParaRPr lang="en-US"/>
        </a:p>
      </dgm:t>
    </dgm:pt>
    <dgm:pt modelId="{B17C7800-61FC-024A-B9BC-5639788EED9A}" type="sibTrans" cxnId="{8A777271-E17C-BD43-9D71-EC6AE6ADCB5E}">
      <dgm:prSet/>
      <dgm:spPr/>
      <dgm:t>
        <a:bodyPr/>
        <a:lstStyle/>
        <a:p>
          <a:endParaRPr lang="en-US"/>
        </a:p>
      </dgm:t>
    </dgm:pt>
    <dgm:pt modelId="{8B40A754-03CE-BC4D-B1E3-778ECFF24541}">
      <dgm:prSet phldrT="[Text]"/>
      <dgm:spPr/>
      <dgm:t>
        <a:bodyPr/>
        <a:lstStyle/>
        <a:p>
          <a:r>
            <a:rPr lang="en-US" dirty="0" smtClean="0"/>
            <a:t>QC, </a:t>
          </a:r>
          <a:r>
            <a:rPr lang="en-US" dirty="0" err="1" smtClean="0"/>
            <a:t>Demultiplex</a:t>
          </a:r>
          <a:r>
            <a:rPr lang="en-US" dirty="0" smtClean="0"/>
            <a:t>, filter, and trim sequencing reads</a:t>
          </a:r>
          <a:endParaRPr lang="en-US" dirty="0"/>
        </a:p>
      </dgm:t>
    </dgm:pt>
    <dgm:pt modelId="{99D2429F-0C46-654D-94B2-E1CDAE1EBFA2}" type="parTrans" cxnId="{7C4243FA-90E7-9348-8B76-BE65136DDCD3}">
      <dgm:prSet/>
      <dgm:spPr/>
      <dgm:t>
        <a:bodyPr/>
        <a:lstStyle/>
        <a:p>
          <a:endParaRPr lang="en-US"/>
        </a:p>
      </dgm:t>
    </dgm:pt>
    <dgm:pt modelId="{6D190B1A-6A7E-744D-9EBA-E0669025F780}" type="sibTrans" cxnId="{7C4243FA-90E7-9348-8B76-BE65136DDCD3}">
      <dgm:prSet/>
      <dgm:spPr/>
      <dgm:t>
        <a:bodyPr/>
        <a:lstStyle/>
        <a:p>
          <a:endParaRPr lang="en-US"/>
        </a:p>
      </dgm:t>
    </dgm:pt>
    <dgm:pt modelId="{7A5DC6C2-FB40-344B-8421-0ABD95C3C865}">
      <dgm:prSet phldrT="[Text]"/>
      <dgm:spPr/>
      <dgm:t>
        <a:bodyPr/>
        <a:lstStyle/>
        <a:p>
          <a:r>
            <a:rPr lang="en-US" dirty="0" smtClean="0"/>
            <a:t>Normalize sequencing reads</a:t>
          </a:r>
          <a:endParaRPr lang="en-US" dirty="0"/>
        </a:p>
      </dgm:t>
    </dgm:pt>
    <dgm:pt modelId="{8F1E3822-ECDB-C647-B2B3-9205DB19E9EA}" type="parTrans" cxnId="{DD3D37AF-6CC1-8444-B98A-A2DEA6A67CE2}">
      <dgm:prSet/>
      <dgm:spPr/>
      <dgm:t>
        <a:bodyPr/>
        <a:lstStyle/>
        <a:p>
          <a:endParaRPr lang="en-US"/>
        </a:p>
      </dgm:t>
    </dgm:pt>
    <dgm:pt modelId="{5C3ECC3E-A62F-244F-99B0-5BF9D8EFC71F}" type="sibTrans" cxnId="{DD3D37AF-6CC1-8444-B98A-A2DEA6A67CE2}">
      <dgm:prSet/>
      <dgm:spPr/>
      <dgm:t>
        <a:bodyPr/>
        <a:lstStyle/>
        <a:p>
          <a:endParaRPr lang="en-US"/>
        </a:p>
      </dgm:t>
    </dgm:pt>
    <dgm:pt modelId="{59621968-BA36-4242-A01C-464BB96FB5D6}">
      <dgm:prSet phldrT="[Text]"/>
      <dgm:spPr/>
      <dgm:t>
        <a:bodyPr/>
        <a:lstStyle/>
        <a:p>
          <a:r>
            <a:rPr lang="en-US" dirty="0" smtClean="0"/>
            <a:t>de novo assembly of transcripts or</a:t>
          </a:r>
          <a:endParaRPr lang="en-US" dirty="0"/>
        </a:p>
      </dgm:t>
    </dgm:pt>
    <dgm:pt modelId="{E2C5E7D7-6DF8-5041-8CF8-7941FD6BA80B}" type="parTrans" cxnId="{8D6010B1-F14B-DE4A-97F5-5DBF1E3668E0}">
      <dgm:prSet/>
      <dgm:spPr/>
      <dgm:t>
        <a:bodyPr/>
        <a:lstStyle/>
        <a:p>
          <a:endParaRPr lang="en-US"/>
        </a:p>
      </dgm:t>
    </dgm:pt>
    <dgm:pt modelId="{273BEFFD-0867-944F-A9CD-3C3D157D0467}" type="sibTrans" cxnId="{8D6010B1-F14B-DE4A-97F5-5DBF1E3668E0}">
      <dgm:prSet/>
      <dgm:spPr/>
      <dgm:t>
        <a:bodyPr/>
        <a:lstStyle/>
        <a:p>
          <a:endParaRPr lang="en-US"/>
        </a:p>
      </dgm:t>
    </dgm:pt>
    <dgm:pt modelId="{FB577F06-9AE9-0949-81D0-83860BD51230}">
      <dgm:prSet phldrT="[Text]"/>
      <dgm:spPr>
        <a:solidFill>
          <a:schemeClr val="accent2"/>
        </a:solidFill>
        <a:ln>
          <a:solidFill>
            <a:schemeClr val="accent2"/>
          </a:solidFill>
        </a:ln>
      </dgm:spPr>
      <dgm:t>
        <a:bodyPr/>
        <a:lstStyle/>
        <a:p>
          <a:r>
            <a:rPr lang="en-US" dirty="0" err="1" smtClean="0"/>
            <a:t>Tophat</a:t>
          </a:r>
          <a:r>
            <a:rPr lang="en-US" dirty="0" smtClean="0"/>
            <a:t>, HISAT, STAR</a:t>
          </a:r>
          <a:endParaRPr lang="en-US" dirty="0"/>
        </a:p>
      </dgm:t>
    </dgm:pt>
    <dgm:pt modelId="{327E84FD-30A9-C248-B9B2-7C11815A258B}" type="parTrans" cxnId="{A4C97E17-E1B6-EE4C-8A8A-DE8D145A2589}">
      <dgm:prSet/>
      <dgm:spPr/>
      <dgm:t>
        <a:bodyPr/>
        <a:lstStyle/>
        <a:p>
          <a:endParaRPr lang="en-US"/>
        </a:p>
      </dgm:t>
    </dgm:pt>
    <dgm:pt modelId="{CBAC89BC-6BB1-C94C-AC4E-E3D0EEBD32DF}" type="sibTrans" cxnId="{A4C97E17-E1B6-EE4C-8A8A-DE8D145A2589}">
      <dgm:prSet/>
      <dgm:spPr/>
      <dgm:t>
        <a:bodyPr/>
        <a:lstStyle/>
        <a:p>
          <a:endParaRPr lang="en-US"/>
        </a:p>
      </dgm:t>
    </dgm:pt>
    <dgm:pt modelId="{99707B82-17B2-C449-917B-6B8C4344C753}">
      <dgm:prSet phldrT="[Text]"/>
      <dgm:spPr/>
      <dgm:t>
        <a:bodyPr/>
        <a:lstStyle/>
        <a:p>
          <a:r>
            <a:rPr lang="en-US" dirty="0" smtClean="0"/>
            <a:t>Map (align) sequencing reads to reference genome or transcriptome</a:t>
          </a:r>
          <a:endParaRPr lang="en-US" dirty="0"/>
        </a:p>
      </dgm:t>
    </dgm:pt>
    <dgm:pt modelId="{E47F4337-CFDA-F04A-BF0A-C08838518976}" type="parTrans" cxnId="{0FC80A61-AC3F-5E4A-8659-DED3D155A0B3}">
      <dgm:prSet/>
      <dgm:spPr/>
      <dgm:t>
        <a:bodyPr/>
        <a:lstStyle/>
        <a:p>
          <a:endParaRPr lang="en-US"/>
        </a:p>
      </dgm:t>
    </dgm:pt>
    <dgm:pt modelId="{6094ED32-8A97-B445-9E21-FCC835F7486A}" type="sibTrans" cxnId="{0FC80A61-AC3F-5E4A-8659-DED3D155A0B3}">
      <dgm:prSet/>
      <dgm:spPr/>
      <dgm:t>
        <a:bodyPr/>
        <a:lstStyle/>
        <a:p>
          <a:endParaRPr lang="en-US"/>
        </a:p>
      </dgm:t>
    </dgm:pt>
    <dgm:pt modelId="{7CB13857-CC4C-7440-9C76-70C1D3D270B0}">
      <dgm:prSet phldrT="[Text]"/>
      <dgm:spPr>
        <a:solidFill>
          <a:schemeClr val="accent2"/>
        </a:solidFill>
        <a:ln>
          <a:solidFill>
            <a:schemeClr val="accent2"/>
          </a:solidFill>
        </a:ln>
      </dgm:spPr>
      <dgm:t>
        <a:bodyPr/>
        <a:lstStyle/>
        <a:p>
          <a:r>
            <a:rPr lang="en-US" dirty="0" smtClean="0"/>
            <a:t>Cufflinks</a:t>
          </a:r>
          <a:endParaRPr lang="en-US" dirty="0"/>
        </a:p>
      </dgm:t>
    </dgm:pt>
    <dgm:pt modelId="{61E6130E-E59F-D841-8DF9-39A26F6BE4FF}" type="parTrans" cxnId="{F22B3008-0C9B-8447-AE98-81791A7B8689}">
      <dgm:prSet/>
      <dgm:spPr/>
      <dgm:t>
        <a:bodyPr/>
        <a:lstStyle/>
        <a:p>
          <a:endParaRPr lang="en-US"/>
        </a:p>
      </dgm:t>
    </dgm:pt>
    <dgm:pt modelId="{3BC0E58B-5E1C-6E46-997F-10F0E2E32191}" type="sibTrans" cxnId="{F22B3008-0C9B-8447-AE98-81791A7B8689}">
      <dgm:prSet/>
      <dgm:spPr/>
      <dgm:t>
        <a:bodyPr/>
        <a:lstStyle/>
        <a:p>
          <a:endParaRPr lang="en-US"/>
        </a:p>
      </dgm:t>
    </dgm:pt>
    <dgm:pt modelId="{00DD1DAD-7023-6B41-8505-97B39149569C}">
      <dgm:prSet/>
      <dgm:spPr/>
      <dgm:t>
        <a:bodyPr/>
        <a:lstStyle/>
        <a:p>
          <a:r>
            <a:rPr lang="en-US" dirty="0" smtClean="0"/>
            <a:t>Annotate transcripts assembled and count mapped reads to estimate transcript abundance</a:t>
          </a:r>
          <a:endParaRPr lang="en-US" dirty="0"/>
        </a:p>
      </dgm:t>
    </dgm:pt>
    <dgm:pt modelId="{9A1B2CD8-F7B1-8B4B-B7FA-411BC973E578}" type="parTrans" cxnId="{5E0D0B95-3B29-3F41-AD16-0D25BCD2E0EC}">
      <dgm:prSet/>
      <dgm:spPr/>
      <dgm:t>
        <a:bodyPr/>
        <a:lstStyle/>
        <a:p>
          <a:endParaRPr lang="en-US"/>
        </a:p>
      </dgm:t>
    </dgm:pt>
    <dgm:pt modelId="{B3AEB60C-B55B-C74F-BB97-D55FE8728D84}" type="sibTrans" cxnId="{5E0D0B95-3B29-3F41-AD16-0D25BCD2E0EC}">
      <dgm:prSet/>
      <dgm:spPr/>
      <dgm:t>
        <a:bodyPr/>
        <a:lstStyle/>
        <a:p>
          <a:endParaRPr lang="en-US"/>
        </a:p>
      </dgm:t>
    </dgm:pt>
    <dgm:pt modelId="{85726050-0FDA-BF4D-9A41-5CF1C83F994C}">
      <dgm:prSet/>
      <dgm:spPr>
        <a:solidFill>
          <a:schemeClr val="accent2"/>
        </a:solidFill>
        <a:ln>
          <a:solidFill>
            <a:schemeClr val="accent2"/>
          </a:solidFill>
        </a:ln>
      </dgm:spPr>
      <dgm:t>
        <a:bodyPr/>
        <a:lstStyle/>
        <a:p>
          <a:r>
            <a:rPr lang="en-US" dirty="0" err="1" smtClean="0"/>
            <a:t>Cuffdiff</a:t>
          </a:r>
          <a:r>
            <a:rPr lang="en-US" dirty="0" smtClean="0"/>
            <a:t>, eXpress,DESeq2 </a:t>
          </a:r>
          <a:endParaRPr lang="en-US" dirty="0"/>
        </a:p>
      </dgm:t>
    </dgm:pt>
    <dgm:pt modelId="{1FBEDC07-4BF6-3B4A-97D1-9ED4AB4C8CA2}" type="parTrans" cxnId="{0E5CC34E-87B5-7949-BEDD-43513E04CE74}">
      <dgm:prSet/>
      <dgm:spPr/>
      <dgm:t>
        <a:bodyPr/>
        <a:lstStyle/>
        <a:p>
          <a:endParaRPr lang="en-US"/>
        </a:p>
      </dgm:t>
    </dgm:pt>
    <dgm:pt modelId="{DD74CDAE-AEF3-9F43-9FE1-40148FC668B9}" type="sibTrans" cxnId="{0E5CC34E-87B5-7949-BEDD-43513E04CE74}">
      <dgm:prSet/>
      <dgm:spPr/>
      <dgm:t>
        <a:bodyPr/>
        <a:lstStyle/>
        <a:p>
          <a:endParaRPr lang="en-US"/>
        </a:p>
      </dgm:t>
    </dgm:pt>
    <dgm:pt modelId="{18CB726A-AEC7-0641-AC54-321EDAD987A6}">
      <dgm:prSet phldrT="[Text]"/>
      <dgm:spPr>
        <a:solidFill>
          <a:schemeClr val="accent2"/>
        </a:solidFill>
        <a:ln>
          <a:solidFill>
            <a:schemeClr val="accent2"/>
          </a:solidFill>
        </a:ln>
      </dgm:spPr>
      <dgm:t>
        <a:bodyPr/>
        <a:lstStyle/>
        <a:p>
          <a:r>
            <a:rPr lang="en-US" dirty="0" smtClean="0"/>
            <a:t>FASTQC, </a:t>
          </a:r>
          <a:r>
            <a:rPr lang="en-US" dirty="0" err="1" smtClean="0"/>
            <a:t>Trimmomatic</a:t>
          </a:r>
          <a:endParaRPr lang="en-US" dirty="0"/>
        </a:p>
      </dgm:t>
    </dgm:pt>
    <dgm:pt modelId="{87E0F0DD-BFEE-EB4D-BC90-F8EC9A760C40}" type="sibTrans" cxnId="{7FF702BF-090F-164F-B816-58ADF42F51DA}">
      <dgm:prSet/>
      <dgm:spPr/>
      <dgm:t>
        <a:bodyPr/>
        <a:lstStyle/>
        <a:p>
          <a:endParaRPr lang="en-US"/>
        </a:p>
      </dgm:t>
    </dgm:pt>
    <dgm:pt modelId="{2B865601-F202-EF41-A8A3-F60FE8966D6C}" type="parTrans" cxnId="{7FF702BF-090F-164F-B816-58ADF42F51DA}">
      <dgm:prSet/>
      <dgm:spPr/>
      <dgm:t>
        <a:bodyPr/>
        <a:lstStyle/>
        <a:p>
          <a:endParaRPr lang="en-US"/>
        </a:p>
      </dgm:t>
    </dgm:pt>
    <dgm:pt modelId="{3C46DC42-24E5-C24C-A22B-65D4EF7B26C5}" type="pres">
      <dgm:prSet presAssocID="{8A53C446-9B8F-1147-834E-61812752DF8A}" presName="Name0" presStyleCnt="0">
        <dgm:presLayoutVars>
          <dgm:dir/>
          <dgm:animLvl val="lvl"/>
          <dgm:resizeHandles/>
        </dgm:presLayoutVars>
      </dgm:prSet>
      <dgm:spPr/>
      <dgm:t>
        <a:bodyPr/>
        <a:lstStyle/>
        <a:p>
          <a:endParaRPr lang="en-US"/>
        </a:p>
      </dgm:t>
    </dgm:pt>
    <dgm:pt modelId="{BCB8EE31-2620-E248-B3F4-2D2AD747D023}" type="pres">
      <dgm:prSet presAssocID="{18CB726A-AEC7-0641-AC54-321EDAD987A6}" presName="linNode" presStyleCnt="0"/>
      <dgm:spPr/>
    </dgm:pt>
    <dgm:pt modelId="{27FC1B2E-8B1B-7B46-98A4-108E74CD0BA6}" type="pres">
      <dgm:prSet presAssocID="{18CB726A-AEC7-0641-AC54-321EDAD987A6}" presName="parentShp" presStyleLbl="node1" presStyleIdx="0" presStyleCnt="6">
        <dgm:presLayoutVars>
          <dgm:bulletEnabled val="1"/>
        </dgm:presLayoutVars>
      </dgm:prSet>
      <dgm:spPr/>
      <dgm:t>
        <a:bodyPr/>
        <a:lstStyle/>
        <a:p>
          <a:endParaRPr lang="en-US"/>
        </a:p>
      </dgm:t>
    </dgm:pt>
    <dgm:pt modelId="{5F2D73D2-BA45-3B46-9C4C-FC3DAAD3EFE5}" type="pres">
      <dgm:prSet presAssocID="{18CB726A-AEC7-0641-AC54-321EDAD987A6}" presName="childShp" presStyleLbl="bgAccFollowNode1" presStyleIdx="0" presStyleCnt="6">
        <dgm:presLayoutVars>
          <dgm:bulletEnabled val="1"/>
        </dgm:presLayoutVars>
      </dgm:prSet>
      <dgm:spPr/>
      <dgm:t>
        <a:bodyPr/>
        <a:lstStyle/>
        <a:p>
          <a:endParaRPr lang="en-US"/>
        </a:p>
      </dgm:t>
    </dgm:pt>
    <dgm:pt modelId="{4F775C75-E9FD-B249-8220-E4FD8EF584FF}" type="pres">
      <dgm:prSet presAssocID="{87E0F0DD-BFEE-EB4D-BC90-F8EC9A760C40}" presName="spacing" presStyleCnt="0"/>
      <dgm:spPr/>
    </dgm:pt>
    <dgm:pt modelId="{D7081FE7-0E8A-B749-8F85-77F70F9FAC5B}" type="pres">
      <dgm:prSet presAssocID="{061B105E-C616-2344-B50C-5EAA6044FAFA}" presName="linNode" presStyleCnt="0"/>
      <dgm:spPr/>
    </dgm:pt>
    <dgm:pt modelId="{FF213333-3C79-3448-97AD-399FFBA70A38}" type="pres">
      <dgm:prSet presAssocID="{061B105E-C616-2344-B50C-5EAA6044FAFA}" presName="parentShp" presStyleLbl="node1" presStyleIdx="1" presStyleCnt="6">
        <dgm:presLayoutVars>
          <dgm:bulletEnabled val="1"/>
        </dgm:presLayoutVars>
      </dgm:prSet>
      <dgm:spPr/>
      <dgm:t>
        <a:bodyPr/>
        <a:lstStyle/>
        <a:p>
          <a:endParaRPr lang="en-US"/>
        </a:p>
      </dgm:t>
    </dgm:pt>
    <dgm:pt modelId="{20C77981-973A-C24E-8AF4-FB185E7B1279}" type="pres">
      <dgm:prSet presAssocID="{061B105E-C616-2344-B50C-5EAA6044FAFA}" presName="childShp" presStyleLbl="bgAccFollowNode1" presStyleIdx="1" presStyleCnt="6">
        <dgm:presLayoutVars>
          <dgm:bulletEnabled val="1"/>
        </dgm:presLayoutVars>
      </dgm:prSet>
      <dgm:spPr/>
      <dgm:t>
        <a:bodyPr/>
        <a:lstStyle/>
        <a:p>
          <a:endParaRPr lang="en-US"/>
        </a:p>
      </dgm:t>
    </dgm:pt>
    <dgm:pt modelId="{00EA0812-C019-1B4A-A06E-C196D531A299}" type="pres">
      <dgm:prSet presAssocID="{EC2A865C-0A40-644A-9B66-174D64E15417}" presName="spacing" presStyleCnt="0"/>
      <dgm:spPr/>
    </dgm:pt>
    <dgm:pt modelId="{0A9C48BA-A37D-E249-924A-7EE5F9FA2045}" type="pres">
      <dgm:prSet presAssocID="{68817D48-A6AC-8D4B-9C95-317B8DA00257}" presName="linNode" presStyleCnt="0"/>
      <dgm:spPr/>
    </dgm:pt>
    <dgm:pt modelId="{E453EF13-1CCC-674A-BCF4-E3C9F87B29A6}" type="pres">
      <dgm:prSet presAssocID="{68817D48-A6AC-8D4B-9C95-317B8DA00257}" presName="parentShp" presStyleLbl="node1" presStyleIdx="2" presStyleCnt="6">
        <dgm:presLayoutVars>
          <dgm:bulletEnabled val="1"/>
        </dgm:presLayoutVars>
      </dgm:prSet>
      <dgm:spPr/>
      <dgm:t>
        <a:bodyPr/>
        <a:lstStyle/>
        <a:p>
          <a:endParaRPr lang="en-US"/>
        </a:p>
      </dgm:t>
    </dgm:pt>
    <dgm:pt modelId="{BAEC572A-DC1B-FC48-A089-0487EC304800}" type="pres">
      <dgm:prSet presAssocID="{68817D48-A6AC-8D4B-9C95-317B8DA00257}" presName="childShp" presStyleLbl="bgAccFollowNode1" presStyleIdx="2" presStyleCnt="6">
        <dgm:presLayoutVars>
          <dgm:bulletEnabled val="1"/>
        </dgm:presLayoutVars>
      </dgm:prSet>
      <dgm:spPr/>
      <dgm:t>
        <a:bodyPr/>
        <a:lstStyle/>
        <a:p>
          <a:endParaRPr lang="en-US"/>
        </a:p>
      </dgm:t>
    </dgm:pt>
    <dgm:pt modelId="{A55D5912-0EC6-7D44-BA31-793F6595B41B}" type="pres">
      <dgm:prSet presAssocID="{EB614DC1-8720-4D4E-BE4F-209E00FD6109}" presName="spacing" presStyleCnt="0"/>
      <dgm:spPr/>
    </dgm:pt>
    <dgm:pt modelId="{B783AFFE-5832-4F44-BF6E-BD082DBFF05D}" type="pres">
      <dgm:prSet presAssocID="{FB577F06-9AE9-0949-81D0-83860BD51230}" presName="linNode" presStyleCnt="0"/>
      <dgm:spPr/>
    </dgm:pt>
    <dgm:pt modelId="{2C7AFBD7-BE05-2044-9340-7303A3E3FECC}" type="pres">
      <dgm:prSet presAssocID="{FB577F06-9AE9-0949-81D0-83860BD51230}" presName="parentShp" presStyleLbl="node1" presStyleIdx="3" presStyleCnt="6">
        <dgm:presLayoutVars>
          <dgm:bulletEnabled val="1"/>
        </dgm:presLayoutVars>
      </dgm:prSet>
      <dgm:spPr/>
      <dgm:t>
        <a:bodyPr/>
        <a:lstStyle/>
        <a:p>
          <a:endParaRPr lang="en-US"/>
        </a:p>
      </dgm:t>
    </dgm:pt>
    <dgm:pt modelId="{3EB9D11B-6C57-324C-B196-6F78C69643DA}" type="pres">
      <dgm:prSet presAssocID="{FB577F06-9AE9-0949-81D0-83860BD51230}" presName="childShp" presStyleLbl="bgAccFollowNode1" presStyleIdx="3" presStyleCnt="6">
        <dgm:presLayoutVars>
          <dgm:bulletEnabled val="1"/>
        </dgm:presLayoutVars>
      </dgm:prSet>
      <dgm:spPr/>
      <dgm:t>
        <a:bodyPr/>
        <a:lstStyle/>
        <a:p>
          <a:endParaRPr lang="en-US"/>
        </a:p>
      </dgm:t>
    </dgm:pt>
    <dgm:pt modelId="{CD4426C9-C118-364B-A9BA-C41BAB1703CA}" type="pres">
      <dgm:prSet presAssocID="{CBAC89BC-6BB1-C94C-AC4E-E3D0EEBD32DF}" presName="spacing" presStyleCnt="0"/>
      <dgm:spPr/>
    </dgm:pt>
    <dgm:pt modelId="{BB04F249-AC8F-A942-A636-49A59FCDCAFC}" type="pres">
      <dgm:prSet presAssocID="{7CB13857-CC4C-7440-9C76-70C1D3D270B0}" presName="linNode" presStyleCnt="0"/>
      <dgm:spPr/>
    </dgm:pt>
    <dgm:pt modelId="{6250A418-08B8-D44F-9F85-8175F909761E}" type="pres">
      <dgm:prSet presAssocID="{7CB13857-CC4C-7440-9C76-70C1D3D270B0}" presName="parentShp" presStyleLbl="node1" presStyleIdx="4" presStyleCnt="6">
        <dgm:presLayoutVars>
          <dgm:bulletEnabled val="1"/>
        </dgm:presLayoutVars>
      </dgm:prSet>
      <dgm:spPr/>
      <dgm:t>
        <a:bodyPr/>
        <a:lstStyle/>
        <a:p>
          <a:endParaRPr lang="en-US"/>
        </a:p>
      </dgm:t>
    </dgm:pt>
    <dgm:pt modelId="{91265128-8B15-5B43-8EF9-28D0D92A99B9}" type="pres">
      <dgm:prSet presAssocID="{7CB13857-CC4C-7440-9C76-70C1D3D270B0}" presName="childShp" presStyleLbl="bgAccFollowNode1" presStyleIdx="4" presStyleCnt="6">
        <dgm:presLayoutVars>
          <dgm:bulletEnabled val="1"/>
        </dgm:presLayoutVars>
      </dgm:prSet>
      <dgm:spPr/>
      <dgm:t>
        <a:bodyPr/>
        <a:lstStyle/>
        <a:p>
          <a:endParaRPr lang="en-US"/>
        </a:p>
      </dgm:t>
    </dgm:pt>
    <dgm:pt modelId="{23901E89-86C0-134E-93A2-48EAE2A4CEB7}" type="pres">
      <dgm:prSet presAssocID="{3BC0E58B-5E1C-6E46-997F-10F0E2E32191}" presName="spacing" presStyleCnt="0"/>
      <dgm:spPr/>
    </dgm:pt>
    <dgm:pt modelId="{16BD04F0-D4B7-7340-90AE-28982E8B2969}" type="pres">
      <dgm:prSet presAssocID="{85726050-0FDA-BF4D-9A41-5CF1C83F994C}" presName="linNode" presStyleCnt="0"/>
      <dgm:spPr/>
    </dgm:pt>
    <dgm:pt modelId="{9E6D3DD2-5C86-D044-9D6B-DA97241392C7}" type="pres">
      <dgm:prSet presAssocID="{85726050-0FDA-BF4D-9A41-5CF1C83F994C}" presName="parentShp" presStyleLbl="node1" presStyleIdx="5" presStyleCnt="6">
        <dgm:presLayoutVars>
          <dgm:bulletEnabled val="1"/>
        </dgm:presLayoutVars>
      </dgm:prSet>
      <dgm:spPr/>
      <dgm:t>
        <a:bodyPr/>
        <a:lstStyle/>
        <a:p>
          <a:endParaRPr lang="en-US"/>
        </a:p>
      </dgm:t>
    </dgm:pt>
    <dgm:pt modelId="{62E20507-679A-5742-98A3-32C646E6C5BF}" type="pres">
      <dgm:prSet presAssocID="{85726050-0FDA-BF4D-9A41-5CF1C83F994C}" presName="childShp" presStyleLbl="bgAccFollowNode1" presStyleIdx="5" presStyleCnt="6">
        <dgm:presLayoutVars>
          <dgm:bulletEnabled val="1"/>
        </dgm:presLayoutVars>
      </dgm:prSet>
      <dgm:spPr/>
      <dgm:t>
        <a:bodyPr/>
        <a:lstStyle/>
        <a:p>
          <a:endParaRPr lang="en-US"/>
        </a:p>
      </dgm:t>
    </dgm:pt>
  </dgm:ptLst>
  <dgm:cxnLst>
    <dgm:cxn modelId="{7FF702BF-090F-164F-B816-58ADF42F51DA}" srcId="{8A53C446-9B8F-1147-834E-61812752DF8A}" destId="{18CB726A-AEC7-0641-AC54-321EDAD987A6}" srcOrd="0" destOrd="0" parTransId="{2B865601-F202-EF41-A8A3-F60FE8966D6C}" sibTransId="{87E0F0DD-BFEE-EB4D-BC90-F8EC9A760C40}"/>
    <dgm:cxn modelId="{5E0D0B95-3B29-3F41-AD16-0D25BCD2E0EC}" srcId="{7CB13857-CC4C-7440-9C76-70C1D3D270B0}" destId="{00DD1DAD-7023-6B41-8505-97B39149569C}" srcOrd="0" destOrd="0" parTransId="{9A1B2CD8-F7B1-8B4B-B7FA-411BC973E578}" sibTransId="{B3AEB60C-B55B-C74F-BB97-D55FE8728D84}"/>
    <dgm:cxn modelId="{A4C97E17-E1B6-EE4C-8A8A-DE8D145A2589}" srcId="{8A53C446-9B8F-1147-834E-61812752DF8A}" destId="{FB577F06-9AE9-0949-81D0-83860BD51230}" srcOrd="3" destOrd="0" parTransId="{327E84FD-30A9-C248-B9B2-7C11815A258B}" sibTransId="{CBAC89BC-6BB1-C94C-AC4E-E3D0EEBD32DF}"/>
    <dgm:cxn modelId="{17626357-365F-1F49-8209-AF4FC7BC7383}" type="presOf" srcId="{85726050-0FDA-BF4D-9A41-5CF1C83F994C}" destId="{9E6D3DD2-5C86-D044-9D6B-DA97241392C7}" srcOrd="0" destOrd="0" presId="urn:microsoft.com/office/officeart/2005/8/layout/vList6"/>
    <dgm:cxn modelId="{0FC80A61-AC3F-5E4A-8659-DED3D155A0B3}" srcId="{FB577F06-9AE9-0949-81D0-83860BD51230}" destId="{99707B82-17B2-C449-917B-6B8C4344C753}" srcOrd="0" destOrd="0" parTransId="{E47F4337-CFDA-F04A-BF0A-C08838518976}" sibTransId="{6094ED32-8A97-B445-9E21-FCC835F7486A}"/>
    <dgm:cxn modelId="{1B62C0BE-7EBF-4B4E-9BFC-77581D043C11}" type="presOf" srcId="{18CB726A-AEC7-0641-AC54-321EDAD987A6}" destId="{27FC1B2E-8B1B-7B46-98A4-108E74CD0BA6}" srcOrd="0" destOrd="0" presId="urn:microsoft.com/office/officeart/2005/8/layout/vList6"/>
    <dgm:cxn modelId="{7C4243FA-90E7-9348-8B76-BE65136DDCD3}" srcId="{18CB726A-AEC7-0641-AC54-321EDAD987A6}" destId="{8B40A754-03CE-BC4D-B1E3-778ECFF24541}" srcOrd="0" destOrd="0" parTransId="{99D2429F-0C46-654D-94B2-E1CDAE1EBFA2}" sibTransId="{6D190B1A-6A7E-744D-9EBA-E0669025F780}"/>
    <dgm:cxn modelId="{B22A57F3-A588-E44C-A11D-48F978811743}" type="presOf" srcId="{00DD1DAD-7023-6B41-8505-97B39149569C}" destId="{91265128-8B15-5B43-8EF9-28D0D92A99B9}" srcOrd="0" destOrd="0" presId="urn:microsoft.com/office/officeart/2005/8/layout/vList6"/>
    <dgm:cxn modelId="{D2F153AA-6DE8-B74E-971F-F92C6905010D}" type="presOf" srcId="{061B105E-C616-2344-B50C-5EAA6044FAFA}" destId="{FF213333-3C79-3448-97AD-399FFBA70A38}" srcOrd="0" destOrd="0" presId="urn:microsoft.com/office/officeart/2005/8/layout/vList6"/>
    <dgm:cxn modelId="{8A777271-E17C-BD43-9D71-EC6AE6ADCB5E}" srcId="{85726050-0FDA-BF4D-9A41-5CF1C83F994C}" destId="{099FCDEE-1F54-CD4A-9010-D30B822D989B}" srcOrd="0" destOrd="0" parTransId="{325AE892-1EA7-7542-AE1B-056605A14577}" sibTransId="{B17C7800-61FC-024A-B9BC-5639788EED9A}"/>
    <dgm:cxn modelId="{8D6010B1-F14B-DE4A-97F5-5DBF1E3668E0}" srcId="{68817D48-A6AC-8D4B-9C95-317B8DA00257}" destId="{59621968-BA36-4242-A01C-464BB96FB5D6}" srcOrd="0" destOrd="0" parTransId="{E2C5E7D7-6DF8-5041-8CF8-7941FD6BA80B}" sibTransId="{273BEFFD-0867-944F-A9CD-3C3D157D0467}"/>
    <dgm:cxn modelId="{52E99CE0-7C0F-1149-B3A2-6523DFF8F61F}" srcId="{8A53C446-9B8F-1147-834E-61812752DF8A}" destId="{061B105E-C616-2344-B50C-5EAA6044FAFA}" srcOrd="1" destOrd="0" parTransId="{98FA328C-2998-6E46-9592-E110BE244FA6}" sibTransId="{EC2A865C-0A40-644A-9B66-174D64E15417}"/>
    <dgm:cxn modelId="{0E5CC34E-87B5-7949-BEDD-43513E04CE74}" srcId="{8A53C446-9B8F-1147-834E-61812752DF8A}" destId="{85726050-0FDA-BF4D-9A41-5CF1C83F994C}" srcOrd="5" destOrd="0" parTransId="{1FBEDC07-4BF6-3B4A-97D1-9ED4AB4C8CA2}" sibTransId="{DD74CDAE-AEF3-9F43-9FE1-40148FC668B9}"/>
    <dgm:cxn modelId="{4F344502-2473-D34C-BADC-96000F82E1E8}" srcId="{8A53C446-9B8F-1147-834E-61812752DF8A}" destId="{68817D48-A6AC-8D4B-9C95-317B8DA00257}" srcOrd="2" destOrd="0" parTransId="{B518D232-D1C3-124C-8E9F-1A714122623A}" sibTransId="{EB614DC1-8720-4D4E-BE4F-209E00FD6109}"/>
    <dgm:cxn modelId="{C0781BA4-DC94-8946-AF53-DE0F5F936026}" type="presOf" srcId="{7CB13857-CC4C-7440-9C76-70C1D3D270B0}" destId="{6250A418-08B8-D44F-9F85-8175F909761E}" srcOrd="0" destOrd="0" presId="urn:microsoft.com/office/officeart/2005/8/layout/vList6"/>
    <dgm:cxn modelId="{E09541D1-469A-704A-A38A-4567C9668763}" type="presOf" srcId="{FB577F06-9AE9-0949-81D0-83860BD51230}" destId="{2C7AFBD7-BE05-2044-9340-7303A3E3FECC}" srcOrd="0" destOrd="0" presId="urn:microsoft.com/office/officeart/2005/8/layout/vList6"/>
    <dgm:cxn modelId="{65A76421-1874-CE4D-BC7B-5D1FA0C2CBD8}" type="presOf" srcId="{099FCDEE-1F54-CD4A-9010-D30B822D989B}" destId="{62E20507-679A-5742-98A3-32C646E6C5BF}" srcOrd="0" destOrd="0" presId="urn:microsoft.com/office/officeart/2005/8/layout/vList6"/>
    <dgm:cxn modelId="{9742B304-5A45-024D-812B-7B73949D4969}" type="presOf" srcId="{7A5DC6C2-FB40-344B-8421-0ABD95C3C865}" destId="{20C77981-973A-C24E-8AF4-FB185E7B1279}" srcOrd="0" destOrd="0" presId="urn:microsoft.com/office/officeart/2005/8/layout/vList6"/>
    <dgm:cxn modelId="{B5EA8F13-27FA-9845-A823-26991A7447C1}" type="presOf" srcId="{8B40A754-03CE-BC4D-B1E3-778ECFF24541}" destId="{5F2D73D2-BA45-3B46-9C4C-FC3DAAD3EFE5}" srcOrd="0" destOrd="0" presId="urn:microsoft.com/office/officeart/2005/8/layout/vList6"/>
    <dgm:cxn modelId="{3C7B445C-1254-F94C-BE04-1296DE6BE5F6}" type="presOf" srcId="{68817D48-A6AC-8D4B-9C95-317B8DA00257}" destId="{E453EF13-1CCC-674A-BCF4-E3C9F87B29A6}" srcOrd="0" destOrd="0" presId="urn:microsoft.com/office/officeart/2005/8/layout/vList6"/>
    <dgm:cxn modelId="{F22B3008-0C9B-8447-AE98-81791A7B8689}" srcId="{8A53C446-9B8F-1147-834E-61812752DF8A}" destId="{7CB13857-CC4C-7440-9C76-70C1D3D270B0}" srcOrd="4" destOrd="0" parTransId="{61E6130E-E59F-D841-8DF9-39A26F6BE4FF}" sibTransId="{3BC0E58B-5E1C-6E46-997F-10F0E2E32191}"/>
    <dgm:cxn modelId="{F0F23B34-9050-1D45-B372-8C603357484A}" type="presOf" srcId="{8A53C446-9B8F-1147-834E-61812752DF8A}" destId="{3C46DC42-24E5-C24C-A22B-65D4EF7B26C5}" srcOrd="0" destOrd="0" presId="urn:microsoft.com/office/officeart/2005/8/layout/vList6"/>
    <dgm:cxn modelId="{4453E667-5703-BD45-BA50-46F656C63676}" type="presOf" srcId="{59621968-BA36-4242-A01C-464BB96FB5D6}" destId="{BAEC572A-DC1B-FC48-A089-0487EC304800}" srcOrd="0" destOrd="0" presId="urn:microsoft.com/office/officeart/2005/8/layout/vList6"/>
    <dgm:cxn modelId="{DD3D37AF-6CC1-8444-B98A-A2DEA6A67CE2}" srcId="{061B105E-C616-2344-B50C-5EAA6044FAFA}" destId="{7A5DC6C2-FB40-344B-8421-0ABD95C3C865}" srcOrd="0" destOrd="0" parTransId="{8F1E3822-ECDB-C647-B2B3-9205DB19E9EA}" sibTransId="{5C3ECC3E-A62F-244F-99B0-5BF9D8EFC71F}"/>
    <dgm:cxn modelId="{13CDD418-F202-B048-BACF-92B7AF6D03E5}" type="presOf" srcId="{99707B82-17B2-C449-917B-6B8C4344C753}" destId="{3EB9D11B-6C57-324C-B196-6F78C69643DA}" srcOrd="0" destOrd="0" presId="urn:microsoft.com/office/officeart/2005/8/layout/vList6"/>
    <dgm:cxn modelId="{F95C5256-6A63-F145-8720-57079E563789}" type="presParOf" srcId="{3C46DC42-24E5-C24C-A22B-65D4EF7B26C5}" destId="{BCB8EE31-2620-E248-B3F4-2D2AD747D023}" srcOrd="0" destOrd="0" presId="urn:microsoft.com/office/officeart/2005/8/layout/vList6"/>
    <dgm:cxn modelId="{8405B451-8B8C-524D-A216-790943FC28FE}" type="presParOf" srcId="{BCB8EE31-2620-E248-B3F4-2D2AD747D023}" destId="{27FC1B2E-8B1B-7B46-98A4-108E74CD0BA6}" srcOrd="0" destOrd="0" presId="urn:microsoft.com/office/officeart/2005/8/layout/vList6"/>
    <dgm:cxn modelId="{467D0AB6-E884-934F-BB46-4EDAB8887733}" type="presParOf" srcId="{BCB8EE31-2620-E248-B3F4-2D2AD747D023}" destId="{5F2D73D2-BA45-3B46-9C4C-FC3DAAD3EFE5}" srcOrd="1" destOrd="0" presId="urn:microsoft.com/office/officeart/2005/8/layout/vList6"/>
    <dgm:cxn modelId="{42D18AAA-3531-A54B-9F79-E98CA369B09E}" type="presParOf" srcId="{3C46DC42-24E5-C24C-A22B-65D4EF7B26C5}" destId="{4F775C75-E9FD-B249-8220-E4FD8EF584FF}" srcOrd="1" destOrd="0" presId="urn:microsoft.com/office/officeart/2005/8/layout/vList6"/>
    <dgm:cxn modelId="{682A173A-2B98-A64B-9BD3-8805673A04CE}" type="presParOf" srcId="{3C46DC42-24E5-C24C-A22B-65D4EF7B26C5}" destId="{D7081FE7-0E8A-B749-8F85-77F70F9FAC5B}" srcOrd="2" destOrd="0" presId="urn:microsoft.com/office/officeart/2005/8/layout/vList6"/>
    <dgm:cxn modelId="{CB15DD0E-8398-1F4C-B88D-CCAEBF751135}" type="presParOf" srcId="{D7081FE7-0E8A-B749-8F85-77F70F9FAC5B}" destId="{FF213333-3C79-3448-97AD-399FFBA70A38}" srcOrd="0" destOrd="0" presId="urn:microsoft.com/office/officeart/2005/8/layout/vList6"/>
    <dgm:cxn modelId="{2FA16026-3F86-9143-B0E1-8593C8AD2C13}" type="presParOf" srcId="{D7081FE7-0E8A-B749-8F85-77F70F9FAC5B}" destId="{20C77981-973A-C24E-8AF4-FB185E7B1279}" srcOrd="1" destOrd="0" presId="urn:microsoft.com/office/officeart/2005/8/layout/vList6"/>
    <dgm:cxn modelId="{AC783405-4B42-F048-A56D-D8321053EF2F}" type="presParOf" srcId="{3C46DC42-24E5-C24C-A22B-65D4EF7B26C5}" destId="{00EA0812-C019-1B4A-A06E-C196D531A299}" srcOrd="3" destOrd="0" presId="urn:microsoft.com/office/officeart/2005/8/layout/vList6"/>
    <dgm:cxn modelId="{671E193F-5FD3-6E41-B9D6-C4817F8A0DDD}" type="presParOf" srcId="{3C46DC42-24E5-C24C-A22B-65D4EF7B26C5}" destId="{0A9C48BA-A37D-E249-924A-7EE5F9FA2045}" srcOrd="4" destOrd="0" presId="urn:microsoft.com/office/officeart/2005/8/layout/vList6"/>
    <dgm:cxn modelId="{A6695052-84F9-E54B-8FEE-C5DCEE7B1183}" type="presParOf" srcId="{0A9C48BA-A37D-E249-924A-7EE5F9FA2045}" destId="{E453EF13-1CCC-674A-BCF4-E3C9F87B29A6}" srcOrd="0" destOrd="0" presId="urn:microsoft.com/office/officeart/2005/8/layout/vList6"/>
    <dgm:cxn modelId="{52517199-A5EC-614A-8008-C330E8927B8B}" type="presParOf" srcId="{0A9C48BA-A37D-E249-924A-7EE5F9FA2045}" destId="{BAEC572A-DC1B-FC48-A089-0487EC304800}" srcOrd="1" destOrd="0" presId="urn:microsoft.com/office/officeart/2005/8/layout/vList6"/>
    <dgm:cxn modelId="{7080CABB-BEB3-3B48-81D1-CCBB516D3126}" type="presParOf" srcId="{3C46DC42-24E5-C24C-A22B-65D4EF7B26C5}" destId="{A55D5912-0EC6-7D44-BA31-793F6595B41B}" srcOrd="5" destOrd="0" presId="urn:microsoft.com/office/officeart/2005/8/layout/vList6"/>
    <dgm:cxn modelId="{26F4CE63-4CE2-364A-827A-D69FCD8D9447}" type="presParOf" srcId="{3C46DC42-24E5-C24C-A22B-65D4EF7B26C5}" destId="{B783AFFE-5832-4F44-BF6E-BD082DBFF05D}" srcOrd="6" destOrd="0" presId="urn:microsoft.com/office/officeart/2005/8/layout/vList6"/>
    <dgm:cxn modelId="{AE37017C-EA60-6A4F-B423-7D3006049B13}" type="presParOf" srcId="{B783AFFE-5832-4F44-BF6E-BD082DBFF05D}" destId="{2C7AFBD7-BE05-2044-9340-7303A3E3FECC}" srcOrd="0" destOrd="0" presId="urn:microsoft.com/office/officeart/2005/8/layout/vList6"/>
    <dgm:cxn modelId="{E5159BD2-ABAA-FF41-BBFE-6EDB98E48A27}" type="presParOf" srcId="{B783AFFE-5832-4F44-BF6E-BD082DBFF05D}" destId="{3EB9D11B-6C57-324C-B196-6F78C69643DA}" srcOrd="1" destOrd="0" presId="urn:microsoft.com/office/officeart/2005/8/layout/vList6"/>
    <dgm:cxn modelId="{7BE4EE00-0FD7-0A49-956B-D08CDE3A5179}" type="presParOf" srcId="{3C46DC42-24E5-C24C-A22B-65D4EF7B26C5}" destId="{CD4426C9-C118-364B-A9BA-C41BAB1703CA}" srcOrd="7" destOrd="0" presId="urn:microsoft.com/office/officeart/2005/8/layout/vList6"/>
    <dgm:cxn modelId="{2A49319C-B369-6E43-B3C3-F0A171B40E37}" type="presParOf" srcId="{3C46DC42-24E5-C24C-A22B-65D4EF7B26C5}" destId="{BB04F249-AC8F-A942-A636-49A59FCDCAFC}" srcOrd="8" destOrd="0" presId="urn:microsoft.com/office/officeart/2005/8/layout/vList6"/>
    <dgm:cxn modelId="{EDC78C98-1F28-044C-B3CF-5CA4207434F8}" type="presParOf" srcId="{BB04F249-AC8F-A942-A636-49A59FCDCAFC}" destId="{6250A418-08B8-D44F-9F85-8175F909761E}" srcOrd="0" destOrd="0" presId="urn:microsoft.com/office/officeart/2005/8/layout/vList6"/>
    <dgm:cxn modelId="{FD35C3DA-BD00-CE44-8104-5409F751638E}" type="presParOf" srcId="{BB04F249-AC8F-A942-A636-49A59FCDCAFC}" destId="{91265128-8B15-5B43-8EF9-28D0D92A99B9}" srcOrd="1" destOrd="0" presId="urn:microsoft.com/office/officeart/2005/8/layout/vList6"/>
    <dgm:cxn modelId="{1772C2CC-A9D8-7842-9384-DA09E1774F18}" type="presParOf" srcId="{3C46DC42-24E5-C24C-A22B-65D4EF7B26C5}" destId="{23901E89-86C0-134E-93A2-48EAE2A4CEB7}" srcOrd="9" destOrd="0" presId="urn:microsoft.com/office/officeart/2005/8/layout/vList6"/>
    <dgm:cxn modelId="{0EFBB9F0-6365-8B4F-B3A6-F40CE31B18C6}" type="presParOf" srcId="{3C46DC42-24E5-C24C-A22B-65D4EF7B26C5}" destId="{16BD04F0-D4B7-7340-90AE-28982E8B2969}" srcOrd="10" destOrd="0" presId="urn:microsoft.com/office/officeart/2005/8/layout/vList6"/>
    <dgm:cxn modelId="{2F3EAD6C-6093-6944-9CC3-ED4B86732543}" type="presParOf" srcId="{16BD04F0-D4B7-7340-90AE-28982E8B2969}" destId="{9E6D3DD2-5C86-D044-9D6B-DA97241392C7}" srcOrd="0" destOrd="0" presId="urn:microsoft.com/office/officeart/2005/8/layout/vList6"/>
    <dgm:cxn modelId="{6D85D978-33D4-6345-801A-CDF42BD0405F}" type="presParOf" srcId="{16BD04F0-D4B7-7340-90AE-28982E8B2969}" destId="{62E20507-679A-5742-98A3-32C646E6C5B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D73D2-BA45-3B46-9C4C-FC3DAAD3EFE5}">
      <dsp:nvSpPr>
        <dsp:cNvPr id="0" name=""/>
        <dsp:cNvSpPr/>
      </dsp:nvSpPr>
      <dsp:spPr>
        <a:xfrm>
          <a:off x="3232483" y="487"/>
          <a:ext cx="4848726" cy="6137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QC, </a:t>
          </a:r>
          <a:r>
            <a:rPr lang="en-US" sz="1300" kern="1200" dirty="0" err="1" smtClean="0"/>
            <a:t>Demultiplex</a:t>
          </a:r>
          <a:r>
            <a:rPr lang="en-US" sz="1300" kern="1200" dirty="0" smtClean="0"/>
            <a:t>, filter, and trim sequencing reads</a:t>
          </a:r>
          <a:endParaRPr lang="en-US" sz="1300" kern="1200" dirty="0"/>
        </a:p>
      </dsp:txBody>
      <dsp:txXfrm>
        <a:off x="3232483" y="77208"/>
        <a:ext cx="4618563" cy="460327"/>
      </dsp:txXfrm>
    </dsp:sp>
    <dsp:sp modelId="{27FC1B2E-8B1B-7B46-98A4-108E74CD0BA6}">
      <dsp:nvSpPr>
        <dsp:cNvPr id="0" name=""/>
        <dsp:cNvSpPr/>
      </dsp:nvSpPr>
      <dsp:spPr>
        <a:xfrm>
          <a:off x="0" y="487"/>
          <a:ext cx="3232484" cy="613769"/>
        </a:xfrm>
        <a:prstGeom prst="roundRect">
          <a:avLst/>
        </a:prstGeom>
        <a:solidFill>
          <a:schemeClr val="accent2"/>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FASTQC, </a:t>
          </a:r>
          <a:r>
            <a:rPr lang="en-US" sz="1500" kern="1200" dirty="0" err="1" smtClean="0"/>
            <a:t>Trimmomatic</a:t>
          </a:r>
          <a:endParaRPr lang="en-US" sz="1500" kern="1200" dirty="0"/>
        </a:p>
      </dsp:txBody>
      <dsp:txXfrm>
        <a:off x="29962" y="30449"/>
        <a:ext cx="3172560" cy="553845"/>
      </dsp:txXfrm>
    </dsp:sp>
    <dsp:sp modelId="{20C77981-973A-C24E-8AF4-FB185E7B1279}">
      <dsp:nvSpPr>
        <dsp:cNvPr id="0" name=""/>
        <dsp:cNvSpPr/>
      </dsp:nvSpPr>
      <dsp:spPr>
        <a:xfrm>
          <a:off x="3232483" y="675633"/>
          <a:ext cx="4848726" cy="6137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Normalize sequencing reads</a:t>
          </a:r>
          <a:endParaRPr lang="en-US" sz="1300" kern="1200" dirty="0"/>
        </a:p>
      </dsp:txBody>
      <dsp:txXfrm>
        <a:off x="3232483" y="752354"/>
        <a:ext cx="4618563" cy="460327"/>
      </dsp:txXfrm>
    </dsp:sp>
    <dsp:sp modelId="{FF213333-3C79-3448-97AD-399FFBA70A38}">
      <dsp:nvSpPr>
        <dsp:cNvPr id="0" name=""/>
        <dsp:cNvSpPr/>
      </dsp:nvSpPr>
      <dsp:spPr>
        <a:xfrm>
          <a:off x="0" y="675633"/>
          <a:ext cx="3232484" cy="613769"/>
        </a:xfrm>
        <a:prstGeom prst="roundRect">
          <a:avLst/>
        </a:prstGeom>
        <a:solidFill>
          <a:schemeClr val="accent2"/>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err="1" smtClean="0"/>
            <a:t>Diginorm</a:t>
          </a:r>
          <a:endParaRPr lang="en-US" sz="1500" kern="1200" dirty="0" smtClean="0"/>
        </a:p>
        <a:p>
          <a:pPr lvl="0" algn="ctr" defTabSz="666750">
            <a:lnSpc>
              <a:spcPct val="90000"/>
            </a:lnSpc>
            <a:spcBef>
              <a:spcPct val="0"/>
            </a:spcBef>
            <a:spcAft>
              <a:spcPct val="35000"/>
            </a:spcAft>
          </a:pPr>
          <a:r>
            <a:rPr lang="en-US" sz="1500" kern="1200" dirty="0" smtClean="0"/>
            <a:t>Trinity normalization</a:t>
          </a:r>
          <a:endParaRPr lang="en-US" sz="1500" kern="1200" dirty="0"/>
        </a:p>
      </dsp:txBody>
      <dsp:txXfrm>
        <a:off x="29962" y="705595"/>
        <a:ext cx="3172560" cy="553845"/>
      </dsp:txXfrm>
    </dsp:sp>
    <dsp:sp modelId="{BAEC572A-DC1B-FC48-A089-0487EC304800}">
      <dsp:nvSpPr>
        <dsp:cNvPr id="0" name=""/>
        <dsp:cNvSpPr/>
      </dsp:nvSpPr>
      <dsp:spPr>
        <a:xfrm>
          <a:off x="3232483" y="1350779"/>
          <a:ext cx="4848726" cy="6137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 novo assembly of transcripts or</a:t>
          </a:r>
          <a:endParaRPr lang="en-US" sz="1300" kern="1200" dirty="0"/>
        </a:p>
      </dsp:txBody>
      <dsp:txXfrm>
        <a:off x="3232483" y="1427500"/>
        <a:ext cx="4618563" cy="460327"/>
      </dsp:txXfrm>
    </dsp:sp>
    <dsp:sp modelId="{E453EF13-1CCC-674A-BCF4-E3C9F87B29A6}">
      <dsp:nvSpPr>
        <dsp:cNvPr id="0" name=""/>
        <dsp:cNvSpPr/>
      </dsp:nvSpPr>
      <dsp:spPr>
        <a:xfrm>
          <a:off x="0" y="1350779"/>
          <a:ext cx="3232484" cy="613769"/>
        </a:xfrm>
        <a:prstGeom prst="roundRect">
          <a:avLst/>
        </a:prstGeom>
        <a:solidFill>
          <a:schemeClr val="accent2"/>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Trinity, SOAP-</a:t>
          </a:r>
          <a:r>
            <a:rPr lang="en-US" sz="1500" kern="1200" dirty="0" err="1" smtClean="0"/>
            <a:t>denovo</a:t>
          </a:r>
          <a:endParaRPr lang="en-US" sz="1500" kern="1200" dirty="0"/>
        </a:p>
      </dsp:txBody>
      <dsp:txXfrm>
        <a:off x="29962" y="1380741"/>
        <a:ext cx="3172560" cy="553845"/>
      </dsp:txXfrm>
    </dsp:sp>
    <dsp:sp modelId="{3EB9D11B-6C57-324C-B196-6F78C69643DA}">
      <dsp:nvSpPr>
        <dsp:cNvPr id="0" name=""/>
        <dsp:cNvSpPr/>
      </dsp:nvSpPr>
      <dsp:spPr>
        <a:xfrm>
          <a:off x="3232483" y="2025924"/>
          <a:ext cx="4848726" cy="6137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Map (align) sequencing reads to reference genome or transcriptome</a:t>
          </a:r>
          <a:endParaRPr lang="en-US" sz="1300" kern="1200" dirty="0"/>
        </a:p>
      </dsp:txBody>
      <dsp:txXfrm>
        <a:off x="3232483" y="2102645"/>
        <a:ext cx="4618563" cy="460327"/>
      </dsp:txXfrm>
    </dsp:sp>
    <dsp:sp modelId="{2C7AFBD7-BE05-2044-9340-7303A3E3FECC}">
      <dsp:nvSpPr>
        <dsp:cNvPr id="0" name=""/>
        <dsp:cNvSpPr/>
      </dsp:nvSpPr>
      <dsp:spPr>
        <a:xfrm>
          <a:off x="0" y="2025924"/>
          <a:ext cx="3232484" cy="613769"/>
        </a:xfrm>
        <a:prstGeom prst="roundRect">
          <a:avLst/>
        </a:prstGeom>
        <a:solidFill>
          <a:schemeClr val="accent2"/>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err="1" smtClean="0"/>
            <a:t>Tophat</a:t>
          </a:r>
          <a:r>
            <a:rPr lang="en-US" sz="1500" kern="1200" dirty="0" smtClean="0"/>
            <a:t>, HISAT, STAR</a:t>
          </a:r>
          <a:endParaRPr lang="en-US" sz="1500" kern="1200" dirty="0"/>
        </a:p>
      </dsp:txBody>
      <dsp:txXfrm>
        <a:off x="29962" y="2055886"/>
        <a:ext cx="3172560" cy="553845"/>
      </dsp:txXfrm>
    </dsp:sp>
    <dsp:sp modelId="{91265128-8B15-5B43-8EF9-28D0D92A99B9}">
      <dsp:nvSpPr>
        <dsp:cNvPr id="0" name=""/>
        <dsp:cNvSpPr/>
      </dsp:nvSpPr>
      <dsp:spPr>
        <a:xfrm>
          <a:off x="3232483" y="2701070"/>
          <a:ext cx="4848726" cy="6137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Annotate transcripts assembled and count mapped reads to estimate transcript abundance</a:t>
          </a:r>
          <a:endParaRPr lang="en-US" sz="1300" kern="1200" dirty="0"/>
        </a:p>
      </dsp:txBody>
      <dsp:txXfrm>
        <a:off x="3232483" y="2777791"/>
        <a:ext cx="4618563" cy="460327"/>
      </dsp:txXfrm>
    </dsp:sp>
    <dsp:sp modelId="{6250A418-08B8-D44F-9F85-8175F909761E}">
      <dsp:nvSpPr>
        <dsp:cNvPr id="0" name=""/>
        <dsp:cNvSpPr/>
      </dsp:nvSpPr>
      <dsp:spPr>
        <a:xfrm>
          <a:off x="0" y="2701070"/>
          <a:ext cx="3232484" cy="613769"/>
        </a:xfrm>
        <a:prstGeom prst="roundRect">
          <a:avLst/>
        </a:prstGeom>
        <a:solidFill>
          <a:schemeClr val="accent2"/>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Cufflinks</a:t>
          </a:r>
          <a:endParaRPr lang="en-US" sz="1500" kern="1200" dirty="0"/>
        </a:p>
      </dsp:txBody>
      <dsp:txXfrm>
        <a:off x="29962" y="2731032"/>
        <a:ext cx="3172560" cy="553845"/>
      </dsp:txXfrm>
    </dsp:sp>
    <dsp:sp modelId="{62E20507-679A-5742-98A3-32C646E6C5BF}">
      <dsp:nvSpPr>
        <dsp:cNvPr id="0" name=""/>
        <dsp:cNvSpPr/>
      </dsp:nvSpPr>
      <dsp:spPr>
        <a:xfrm>
          <a:off x="3232483" y="3376216"/>
          <a:ext cx="4848726" cy="61376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Perform statistical analysis to identify differential expression (or differential splicing) among samples or treatments</a:t>
          </a:r>
          <a:endParaRPr lang="en-US" sz="1300" kern="1200" dirty="0"/>
        </a:p>
      </dsp:txBody>
      <dsp:txXfrm>
        <a:off x="3232483" y="3452937"/>
        <a:ext cx="4618563" cy="460327"/>
      </dsp:txXfrm>
    </dsp:sp>
    <dsp:sp modelId="{9E6D3DD2-5C86-D044-9D6B-DA97241392C7}">
      <dsp:nvSpPr>
        <dsp:cNvPr id="0" name=""/>
        <dsp:cNvSpPr/>
      </dsp:nvSpPr>
      <dsp:spPr>
        <a:xfrm>
          <a:off x="0" y="3376216"/>
          <a:ext cx="3232484" cy="613769"/>
        </a:xfrm>
        <a:prstGeom prst="roundRect">
          <a:avLst/>
        </a:prstGeom>
        <a:solidFill>
          <a:schemeClr val="accent2"/>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err="1" smtClean="0"/>
            <a:t>Cuffdiff</a:t>
          </a:r>
          <a:r>
            <a:rPr lang="en-US" sz="1500" kern="1200" dirty="0" smtClean="0"/>
            <a:t>, eXpress,DESeq2 </a:t>
          </a:r>
          <a:endParaRPr lang="en-US" sz="1500" kern="1200" dirty="0"/>
        </a:p>
      </dsp:txBody>
      <dsp:txXfrm>
        <a:off x="29962" y="3406178"/>
        <a:ext cx="3172560" cy="5538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EEC593-C84F-E240-BC49-0D30AF649D8D}" type="datetimeFigureOut">
              <a:rPr lang="en-US" smtClean="0"/>
              <a:t>4/9/17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54CD7A-8995-0D4D-B8AB-8F013E63E707}" type="slidenum">
              <a:rPr lang="en-US" smtClean="0"/>
              <a:t>‹#›</a:t>
            </a:fld>
            <a:endParaRPr lang="en-US"/>
          </a:p>
        </p:txBody>
      </p:sp>
    </p:spTree>
    <p:extLst>
      <p:ext uri="{BB962C8B-B14F-4D97-AF65-F5344CB8AC3E}">
        <p14:creationId xmlns:p14="http://schemas.microsoft.com/office/powerpoint/2010/main" val="1772021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22A7A97-E2F2-9F4A-85B4-0B5AB7B15211}" type="datetime1">
              <a:rPr lang="en-US" altLang="x-none"/>
              <a:pPr/>
              <a:t>4/9/17</a:t>
            </a:fld>
            <a:endParaRPr lang="en-US" alt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6CD1A63-B49E-4343-982E-0F3AE708E853}" type="slidenum">
              <a:rPr lang="en-US" altLang="x-none"/>
              <a:pPr/>
              <a:t>‹#›</a:t>
            </a:fld>
            <a:endParaRPr lang="en-US" altLang="x-none"/>
          </a:p>
        </p:txBody>
      </p:sp>
    </p:spTree>
    <p:extLst>
      <p:ext uri="{BB962C8B-B14F-4D97-AF65-F5344CB8AC3E}">
        <p14:creationId xmlns:p14="http://schemas.microsoft.com/office/powerpoint/2010/main" val="15389570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A5A38D74-1D24-3F49-8EAC-2DC9E8DDB96E}" type="slidenum">
              <a:rPr lang="en-US" altLang="x-none" sz="1200"/>
              <a:pPr eaLnBrk="1" hangingPunct="1"/>
              <a:t>19</a:t>
            </a:fld>
            <a:endParaRPr lang="en-US" altLang="x-none" sz="1200"/>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x-none" altLang="x-none">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a:t>
            </a:r>
            <a:r>
              <a:rPr lang="en-US" dirty="0" err="1" smtClean="0"/>
              <a:t>diffrence</a:t>
            </a:r>
            <a:r>
              <a:rPr lang="en-US" dirty="0" smtClean="0"/>
              <a:t> metric, the </a:t>
            </a:r>
            <a:r>
              <a:rPr lang="en-US" dirty="0" err="1" smtClean="0"/>
              <a:t>simulatro</a:t>
            </a:r>
            <a:r>
              <a:rPr lang="en-US" baseline="0" dirty="0" smtClean="0"/>
              <a:t> set is supposed to be </a:t>
            </a:r>
            <a:r>
              <a:rPr lang="en-US" baseline="0" dirty="0" err="1" smtClean="0"/>
              <a:t>aplpha</a:t>
            </a:r>
            <a:r>
              <a:rPr lang="en-US" baseline="0" dirty="0" smtClean="0"/>
              <a:t> true we estimated it to be alpha </a:t>
            </a:r>
            <a:r>
              <a:rPr lang="en-US" baseline="0" dirty="0" err="1" smtClean="0"/>
              <a:t>est</a:t>
            </a:r>
            <a:r>
              <a:rPr lang="en-US" baseline="0" dirty="0" smtClean="0"/>
              <a:t> and we compute the </a:t>
            </a:r>
            <a:r>
              <a:rPr lang="en-US" baseline="0" dirty="0" err="1" smtClean="0"/>
              <a:t>realtive</a:t>
            </a:r>
            <a:r>
              <a:rPr lang="en-US" baseline="0" dirty="0" smtClean="0"/>
              <a:t> </a:t>
            </a:r>
            <a:r>
              <a:rPr lang="en-US" baseline="0" dirty="0" err="1" smtClean="0"/>
              <a:t>diffrence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E8E08B-42D4-8240-9E27-0FE108387315}" type="slidenum">
              <a:rPr lang="en-US" smtClean="0"/>
              <a:t>79</a:t>
            </a:fld>
            <a:endParaRPr lang="en-US"/>
          </a:p>
        </p:txBody>
      </p:sp>
    </p:spTree>
    <p:extLst>
      <p:ext uri="{BB962C8B-B14F-4D97-AF65-F5344CB8AC3E}">
        <p14:creationId xmlns:p14="http://schemas.microsoft.com/office/powerpoint/2010/main" val="203970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result is that we can accurately estimate the uncertainty in abundance estimates. It is based on an analysis of 40 samples of 30 million reads subsampled from 275 million rat RNA-</a:t>
            </a:r>
            <a:r>
              <a:rPr lang="en-US" sz="1200" kern="1200" dirty="0" err="1" smtClean="0">
                <a:solidFill>
                  <a:schemeClr val="tx1"/>
                </a:solidFill>
                <a:latin typeface="+mn-lt"/>
                <a:ea typeface="+mn-ea"/>
                <a:cs typeface="+mn-cs"/>
              </a:rPr>
              <a:t>Seq</a:t>
            </a:r>
            <a:r>
              <a:rPr lang="en-US" sz="1200" kern="1200" dirty="0" smtClean="0">
                <a:solidFill>
                  <a:schemeClr val="tx1"/>
                </a:solidFill>
                <a:latin typeface="+mn-lt"/>
                <a:ea typeface="+mn-ea"/>
                <a:cs typeface="+mn-cs"/>
              </a:rPr>
              <a:t> reads. Each dot corresponds to a transcript and is colored by its abundance. The </a:t>
            </a:r>
            <a:r>
              <a:rPr lang="en-US" sz="1200" i="1" kern="1200" dirty="0" smtClean="0">
                <a:solidFill>
                  <a:schemeClr val="tx1"/>
                </a:solidFill>
                <a:latin typeface="+mn-lt"/>
                <a:ea typeface="+mn-ea"/>
                <a:cs typeface="+mn-cs"/>
              </a:rPr>
              <a:t>x</a:t>
            </a:r>
            <a:r>
              <a:rPr lang="en-US" sz="1200" i="0" kern="1200" dirty="0" smtClean="0">
                <a:solidFill>
                  <a:schemeClr val="tx1"/>
                </a:solidFill>
                <a:latin typeface="+mn-lt"/>
                <a:ea typeface="+mn-ea"/>
                <a:cs typeface="+mn-cs"/>
              </a:rPr>
              <a:t>-axis shows the variance estimated from </a:t>
            </a:r>
            <a:r>
              <a:rPr lang="en-US" sz="1200" i="0" kern="1200" dirty="0" err="1" smtClean="0">
                <a:solidFill>
                  <a:schemeClr val="tx1"/>
                </a:solidFill>
                <a:latin typeface="+mn-lt"/>
                <a:ea typeface="+mn-ea"/>
                <a:cs typeface="+mn-cs"/>
              </a:rPr>
              <a:t>kallisto</a:t>
            </a:r>
            <a:r>
              <a:rPr lang="en-US" sz="1200" i="0" kern="1200" dirty="0" smtClean="0">
                <a:solidFill>
                  <a:schemeClr val="tx1"/>
                </a:solidFill>
                <a:latin typeface="+mn-lt"/>
                <a:ea typeface="+mn-ea"/>
                <a:cs typeface="+mn-cs"/>
              </a:rPr>
              <a:t> bootstraps on a single subsample while the </a:t>
            </a:r>
            <a:r>
              <a:rPr lang="en-US" sz="1200" i="1" kern="1200" dirty="0" smtClean="0">
                <a:solidFill>
                  <a:schemeClr val="tx1"/>
                </a:solidFill>
                <a:latin typeface="+mn-lt"/>
                <a:ea typeface="+mn-ea"/>
                <a:cs typeface="+mn-cs"/>
              </a:rPr>
              <a:t>y</a:t>
            </a:r>
            <a:r>
              <a:rPr lang="en-US" sz="1200" i="0" kern="1200" dirty="0" smtClean="0">
                <a:solidFill>
                  <a:schemeClr val="tx1"/>
                </a:solidFill>
                <a:latin typeface="+mn-lt"/>
                <a:ea typeface="+mn-ea"/>
                <a:cs typeface="+mn-cs"/>
              </a:rPr>
              <a:t>-axis shows the variance computed from the different subsamples of the data. We see that the bootstrap recapitulates the empirical variance.</a:t>
            </a:r>
            <a:endParaRPr lang="en-US" dirty="0"/>
          </a:p>
        </p:txBody>
      </p:sp>
      <p:sp>
        <p:nvSpPr>
          <p:cNvPr id="4" name="Slide Number Placeholder 3"/>
          <p:cNvSpPr>
            <a:spLocks noGrp="1"/>
          </p:cNvSpPr>
          <p:nvPr>
            <p:ph type="sldNum" sz="quarter" idx="10"/>
          </p:nvPr>
        </p:nvSpPr>
        <p:spPr/>
        <p:txBody>
          <a:bodyPr/>
          <a:lstStyle/>
          <a:p>
            <a:fld id="{5BE8E08B-42D4-8240-9E27-0FE108387315}" type="slidenum">
              <a:rPr lang="en-US" smtClean="0"/>
              <a:t>81</a:t>
            </a:fld>
            <a:endParaRPr lang="en-US"/>
          </a:p>
        </p:txBody>
      </p:sp>
    </p:spTree>
    <p:extLst>
      <p:ext uri="{BB962C8B-B14F-4D97-AF65-F5344CB8AC3E}">
        <p14:creationId xmlns:p14="http://schemas.microsoft.com/office/powerpoint/2010/main" val="87049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Normalization-</a:t>
            </a:r>
            <a:r>
              <a:rPr lang="en-US" sz="1200" kern="1200" dirty="0" smtClean="0">
                <a:solidFill>
                  <a:schemeClr val="tx1"/>
                </a:solidFill>
                <a:latin typeface="+mn-lt"/>
                <a:ea typeface="+mn-ea"/>
                <a:cs typeface="+mn-cs"/>
              </a:rPr>
              <a:t>Several factors preclude raw read counts across different libraries,</a:t>
            </a:r>
            <a:r>
              <a:rPr lang="en-US" sz="1200"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Some samples are sequenced at higher depth than others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RPKM = reads per </a:t>
            </a:r>
            <a:r>
              <a:rPr lang="en-US" sz="1200" b="1" kern="1200" dirty="0" err="1" smtClean="0">
                <a:solidFill>
                  <a:schemeClr val="tx1"/>
                </a:solidFill>
                <a:effectLst/>
                <a:latin typeface="+mn-lt"/>
                <a:ea typeface="+mn-ea"/>
                <a:cs typeface="+mn-cs"/>
              </a:rPr>
              <a:t>kilobase</a:t>
            </a:r>
            <a:r>
              <a:rPr lang="en-US" sz="1200" b="1" kern="1200" dirty="0" smtClean="0">
                <a:solidFill>
                  <a:schemeClr val="tx1"/>
                </a:solidFill>
                <a:effectLst/>
                <a:latin typeface="+mn-lt"/>
                <a:ea typeface="+mn-ea"/>
                <a:cs typeface="+mn-cs"/>
              </a:rPr>
              <a:t> per million mapped reads (FOR  SINGLE END RNA SEQ)</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FPKM: Fragment per </a:t>
            </a:r>
            <a:r>
              <a:rPr lang="en-US" sz="1200" kern="1200" dirty="0" err="1" smtClean="0">
                <a:solidFill>
                  <a:schemeClr val="tx1"/>
                </a:solidFill>
                <a:effectLst/>
                <a:latin typeface="+mn-lt"/>
                <a:ea typeface="+mn-ea"/>
                <a:cs typeface="+mn-cs"/>
              </a:rPr>
              <a:t>kilobases</a:t>
            </a:r>
            <a:r>
              <a:rPr lang="en-US" sz="1200" kern="1200" dirty="0" smtClean="0">
                <a:solidFill>
                  <a:schemeClr val="tx1"/>
                </a:solidFill>
                <a:effectLst/>
                <a:latin typeface="+mn-lt"/>
                <a:ea typeface="+mn-ea"/>
                <a:cs typeface="+mn-cs"/>
              </a:rPr>
              <a:t> per million mapped reads </a:t>
            </a:r>
            <a:r>
              <a:rPr lang="en-US" sz="1200" b="1" kern="1200" dirty="0" smtClean="0">
                <a:solidFill>
                  <a:schemeClr val="tx1"/>
                </a:solidFill>
                <a:effectLst/>
                <a:latin typeface="+mn-lt"/>
                <a:ea typeface="+mn-ea"/>
                <a:cs typeface="+mn-cs"/>
              </a:rPr>
              <a:t>(FOR  PAIRED END RNA SEQ)</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5BE8E08B-42D4-8240-9E27-0FE108387315}" type="slidenum">
              <a:rPr lang="en-US" smtClean="0"/>
              <a:t>68</a:t>
            </a:fld>
            <a:endParaRPr lang="en-US"/>
          </a:p>
        </p:txBody>
      </p:sp>
    </p:spTree>
    <p:extLst>
      <p:ext uri="{BB962C8B-B14F-4D97-AF65-F5344CB8AC3E}">
        <p14:creationId xmlns:p14="http://schemas.microsoft.com/office/powerpoint/2010/main" val="201191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TPM- if took</a:t>
            </a:r>
            <a:r>
              <a:rPr lang="en-US" baseline="0" dirty="0" smtClean="0"/>
              <a:t> a 1 million transcripts and if I am looking at this specific transcripts how many would I see. This is a scaled </a:t>
            </a:r>
            <a:r>
              <a:rPr lang="en-US" baseline="0" dirty="0" err="1" smtClean="0"/>
              <a:t>propbality</a:t>
            </a:r>
            <a:r>
              <a:rPr lang="en-US" baseline="0" dirty="0" smtClean="0"/>
              <a:t> distribution</a:t>
            </a:r>
            <a:endParaRPr lang="en-US" dirty="0"/>
          </a:p>
        </p:txBody>
      </p:sp>
      <p:sp>
        <p:nvSpPr>
          <p:cNvPr id="4" name="Slide Number Placeholder 3"/>
          <p:cNvSpPr>
            <a:spLocks noGrp="1"/>
          </p:cNvSpPr>
          <p:nvPr>
            <p:ph type="sldNum" sz="quarter" idx="10"/>
          </p:nvPr>
        </p:nvSpPr>
        <p:spPr/>
        <p:txBody>
          <a:bodyPr/>
          <a:lstStyle/>
          <a:p>
            <a:fld id="{5BE8E08B-42D4-8240-9E27-0FE108387315}" type="slidenum">
              <a:rPr lang="en-US" smtClean="0"/>
              <a:t>71</a:t>
            </a:fld>
            <a:endParaRPr lang="en-US"/>
          </a:p>
        </p:txBody>
      </p:sp>
    </p:spTree>
    <p:extLst>
      <p:ext uri="{BB962C8B-B14F-4D97-AF65-F5344CB8AC3E}">
        <p14:creationId xmlns:p14="http://schemas.microsoft.com/office/powerpoint/2010/main" val="99066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conditions, it</a:t>
            </a:r>
            <a:r>
              <a:rPr lang="en-US" baseline="0" dirty="0" smtClean="0"/>
              <a:t> </a:t>
            </a:r>
            <a:r>
              <a:rPr lang="en-US" baseline="0" dirty="0" err="1" smtClean="0"/>
              <a:t>coould</a:t>
            </a:r>
            <a:r>
              <a:rPr lang="en-US" baseline="0" dirty="0" smtClean="0"/>
              <a:t> be some control and a </a:t>
            </a:r>
            <a:r>
              <a:rPr lang="en-US" baseline="0" dirty="0" err="1" smtClean="0"/>
              <a:t>treatement</a:t>
            </a:r>
            <a:r>
              <a:rPr lang="en-US" baseline="0" dirty="0" smtClean="0"/>
              <a:t>.</a:t>
            </a:r>
            <a:r>
              <a:rPr lang="en-US" dirty="0" smtClean="0"/>
              <a:t>, and </a:t>
            </a:r>
            <a:r>
              <a:rPr lang="en-US" dirty="0" err="1" smtClean="0"/>
              <a:t>kallisto</a:t>
            </a:r>
            <a:r>
              <a:rPr lang="en-US" dirty="0" smtClean="0"/>
              <a:t>, </a:t>
            </a:r>
            <a:r>
              <a:rPr lang="en-US" dirty="0" err="1" smtClean="0"/>
              <a:t>alginemnet</a:t>
            </a:r>
            <a:r>
              <a:rPr lang="en-US" dirty="0" smtClean="0"/>
              <a:t> without or with annotation , without means you are typically </a:t>
            </a:r>
            <a:r>
              <a:rPr lang="en-US" dirty="0" err="1" smtClean="0"/>
              <a:t>aligneing</a:t>
            </a:r>
            <a:r>
              <a:rPr lang="en-US" dirty="0" smtClean="0"/>
              <a:t> to genome and there are number of ways to </a:t>
            </a:r>
            <a:r>
              <a:rPr lang="en-US" dirty="0" err="1" smtClean="0"/>
              <a:t>qauntify</a:t>
            </a:r>
            <a:r>
              <a:rPr lang="en-US" baseline="0" dirty="0" smtClean="0"/>
              <a:t>. </a:t>
            </a:r>
            <a:r>
              <a:rPr lang="en-US" dirty="0" smtClean="0"/>
              <a:t>is therefore not only fast, but also as accurate than existing quantification tools</a:t>
            </a:r>
            <a:endParaRPr lang="en-US" dirty="0"/>
          </a:p>
        </p:txBody>
      </p:sp>
      <p:sp>
        <p:nvSpPr>
          <p:cNvPr id="4" name="Slide Number Placeholder 3"/>
          <p:cNvSpPr>
            <a:spLocks noGrp="1"/>
          </p:cNvSpPr>
          <p:nvPr>
            <p:ph type="sldNum" sz="quarter" idx="10"/>
          </p:nvPr>
        </p:nvSpPr>
        <p:spPr/>
        <p:txBody>
          <a:bodyPr/>
          <a:lstStyle/>
          <a:p>
            <a:fld id="{5BE8E08B-42D4-8240-9E27-0FE108387315}" type="slidenum">
              <a:rPr lang="en-US" smtClean="0"/>
              <a:t>72</a:t>
            </a:fld>
            <a:endParaRPr lang="en-US"/>
          </a:p>
        </p:txBody>
      </p:sp>
    </p:spTree>
    <p:extLst>
      <p:ext uri="{BB962C8B-B14F-4D97-AF65-F5344CB8AC3E}">
        <p14:creationId xmlns:p14="http://schemas.microsoft.com/office/powerpoint/2010/main" val="75329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Pseudo – given a read, list of </a:t>
            </a:r>
            <a:r>
              <a:rPr lang="en-US" dirty="0" err="1" smtClean="0"/>
              <a:t>trancripts</a:t>
            </a:r>
            <a:r>
              <a:rPr lang="en-US" dirty="0" smtClean="0"/>
              <a:t> it could have come from</a:t>
            </a:r>
            <a:endParaRPr lang="en-US" dirty="0"/>
          </a:p>
        </p:txBody>
      </p:sp>
      <p:sp>
        <p:nvSpPr>
          <p:cNvPr id="4" name="Slide Number Placeholder 3"/>
          <p:cNvSpPr>
            <a:spLocks noGrp="1"/>
          </p:cNvSpPr>
          <p:nvPr>
            <p:ph type="sldNum" sz="quarter" idx="10"/>
          </p:nvPr>
        </p:nvSpPr>
        <p:spPr/>
        <p:txBody>
          <a:bodyPr/>
          <a:lstStyle/>
          <a:p>
            <a:fld id="{5BE8E08B-42D4-8240-9E27-0FE108387315}" type="slidenum">
              <a:rPr lang="en-US" smtClean="0"/>
              <a:t>73</a:t>
            </a:fld>
            <a:endParaRPr lang="en-US"/>
          </a:p>
        </p:txBody>
      </p:sp>
    </p:spTree>
    <p:extLst>
      <p:ext uri="{BB962C8B-B14F-4D97-AF65-F5344CB8AC3E}">
        <p14:creationId xmlns:p14="http://schemas.microsoft.com/office/powerpoint/2010/main" val="93535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 based: How many genes are assigned to each gene,</a:t>
            </a:r>
            <a:r>
              <a:rPr lang="en-US" baseline="0" dirty="0" smtClean="0"/>
              <a:t> EM: look this at transcript level and takes into account </a:t>
            </a:r>
            <a:r>
              <a:rPr lang="en-US" baseline="0" dirty="0" err="1" smtClean="0"/>
              <a:t>normailzation</a:t>
            </a:r>
            <a:r>
              <a:rPr lang="en-US" baseline="0" dirty="0" smtClean="0"/>
              <a:t> different lengths of transcripts . </a:t>
            </a:r>
          </a:p>
          <a:p>
            <a:r>
              <a:rPr lang="en-US" baseline="0" dirty="0" smtClean="0"/>
              <a:t>Things that are non-</a:t>
            </a:r>
            <a:r>
              <a:rPr lang="en-US" baseline="0" dirty="0" err="1" smtClean="0"/>
              <a:t>ambig</a:t>
            </a:r>
            <a:r>
              <a:rPr lang="en-US" baseline="0" dirty="0" smtClean="0"/>
              <a:t> when u map to gene model become </a:t>
            </a:r>
            <a:r>
              <a:rPr lang="en-US" baseline="0" dirty="0" err="1" smtClean="0"/>
              <a:t>ambinoug</a:t>
            </a:r>
            <a:r>
              <a:rPr lang="en-US" baseline="0" dirty="0" smtClean="0"/>
              <a:t> when reads are shared </a:t>
            </a:r>
            <a:r>
              <a:rPr lang="en-US" baseline="0" dirty="0" err="1" smtClean="0"/>
              <a:t>betwn</a:t>
            </a:r>
            <a:r>
              <a:rPr lang="en-US" baseline="0" dirty="0" smtClean="0"/>
              <a:t> two transcripts</a:t>
            </a:r>
          </a:p>
          <a:p>
            <a:endParaRPr lang="en-US" dirty="0" smtClean="0"/>
          </a:p>
        </p:txBody>
      </p:sp>
      <p:sp>
        <p:nvSpPr>
          <p:cNvPr id="4" name="Slide Number Placeholder 3"/>
          <p:cNvSpPr>
            <a:spLocks noGrp="1"/>
          </p:cNvSpPr>
          <p:nvPr>
            <p:ph type="sldNum" sz="quarter" idx="10"/>
          </p:nvPr>
        </p:nvSpPr>
        <p:spPr/>
        <p:txBody>
          <a:bodyPr/>
          <a:lstStyle/>
          <a:p>
            <a:fld id="{5BE8E08B-42D4-8240-9E27-0FE108387315}" type="slidenum">
              <a:rPr lang="en-US" smtClean="0"/>
              <a:t>74</a:t>
            </a:fld>
            <a:endParaRPr lang="en-US"/>
          </a:p>
        </p:txBody>
      </p:sp>
    </p:spTree>
    <p:extLst>
      <p:ext uri="{BB962C8B-B14F-4D97-AF65-F5344CB8AC3E}">
        <p14:creationId xmlns:p14="http://schemas.microsoft.com/office/powerpoint/2010/main" val="100632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data structure that</a:t>
            </a:r>
            <a:r>
              <a:rPr lang="en-US" baseline="0" dirty="0" smtClean="0"/>
              <a:t> </a:t>
            </a:r>
            <a:r>
              <a:rPr lang="en-US" baseline="0" dirty="0" err="1" smtClean="0"/>
              <a:t>givrs</a:t>
            </a:r>
            <a:r>
              <a:rPr lang="en-US" baseline="0" dirty="0" smtClean="0"/>
              <a:t> advantage to </a:t>
            </a:r>
            <a:r>
              <a:rPr lang="en-US" baseline="0" dirty="0" err="1" smtClean="0"/>
              <a:t>akllisto</a:t>
            </a:r>
            <a:r>
              <a:rPr lang="en-US" baseline="0" dirty="0" smtClean="0"/>
              <a:t> its called the T-DBG. You build a </a:t>
            </a:r>
            <a:r>
              <a:rPr lang="en-US" baseline="0" dirty="0" err="1" smtClean="0"/>
              <a:t>kmer</a:t>
            </a:r>
            <a:r>
              <a:rPr lang="en-US" baseline="0" dirty="0" smtClean="0"/>
              <a:t> of every single transcript and walk along this path, wherever they differ you create a new path  </a:t>
            </a:r>
            <a:endParaRPr lang="en-US" dirty="0"/>
          </a:p>
        </p:txBody>
      </p:sp>
      <p:sp>
        <p:nvSpPr>
          <p:cNvPr id="4" name="Slide Number Placeholder 3"/>
          <p:cNvSpPr>
            <a:spLocks noGrp="1"/>
          </p:cNvSpPr>
          <p:nvPr>
            <p:ph type="sldNum" sz="quarter" idx="10"/>
          </p:nvPr>
        </p:nvSpPr>
        <p:spPr/>
        <p:txBody>
          <a:bodyPr/>
          <a:lstStyle/>
          <a:p>
            <a:fld id="{5BE8E08B-42D4-8240-9E27-0FE108387315}" type="slidenum">
              <a:rPr lang="en-US" smtClean="0"/>
              <a:t>76</a:t>
            </a:fld>
            <a:endParaRPr lang="en-US"/>
          </a:p>
        </p:txBody>
      </p:sp>
    </p:spTree>
    <p:extLst>
      <p:ext uri="{BB962C8B-B14F-4D97-AF65-F5344CB8AC3E}">
        <p14:creationId xmlns:p14="http://schemas.microsoft.com/office/powerpoint/2010/main" val="173445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Whe</a:t>
            </a:r>
            <a:r>
              <a:rPr lang="en-US" dirty="0" smtClean="0"/>
              <a:t> you get</a:t>
            </a:r>
            <a:r>
              <a:rPr lang="en-US" baseline="0" dirty="0" smtClean="0"/>
              <a:t> a read you match the </a:t>
            </a:r>
            <a:r>
              <a:rPr lang="en-US" baseline="0" dirty="0" err="1" smtClean="0"/>
              <a:t>Kmers</a:t>
            </a:r>
            <a:r>
              <a:rPr lang="en-US" baseline="0" dirty="0" smtClean="0"/>
              <a:t> along the graph, you notice all the paths are colored, colors basically tell use what transcripts this match is </a:t>
            </a:r>
            <a:r>
              <a:rPr lang="en-US" baseline="0" dirty="0" err="1" smtClean="0"/>
              <a:t>compatable</a:t>
            </a:r>
            <a:r>
              <a:rPr lang="en-US" baseline="0" dirty="0" smtClean="0"/>
              <a:t> with 	</a:t>
            </a:r>
            <a:endParaRPr lang="en-US" dirty="0"/>
          </a:p>
        </p:txBody>
      </p:sp>
      <p:sp>
        <p:nvSpPr>
          <p:cNvPr id="4" name="Slide Number Placeholder 3"/>
          <p:cNvSpPr>
            <a:spLocks noGrp="1"/>
          </p:cNvSpPr>
          <p:nvPr>
            <p:ph type="sldNum" sz="quarter" idx="10"/>
          </p:nvPr>
        </p:nvSpPr>
        <p:spPr/>
        <p:txBody>
          <a:bodyPr/>
          <a:lstStyle/>
          <a:p>
            <a:fld id="{5BE8E08B-42D4-8240-9E27-0FE108387315}" type="slidenum">
              <a:rPr lang="en-US" smtClean="0"/>
              <a:t>77</a:t>
            </a:fld>
            <a:endParaRPr lang="en-US"/>
          </a:p>
        </p:txBody>
      </p:sp>
    </p:spTree>
    <p:extLst>
      <p:ext uri="{BB962C8B-B14F-4D97-AF65-F5344CB8AC3E}">
        <p14:creationId xmlns:p14="http://schemas.microsoft.com/office/powerpoint/2010/main" val="33894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8E08B-42D4-8240-9E27-0FE108387315}" type="slidenum">
              <a:rPr lang="en-US" smtClean="0"/>
              <a:t>78</a:t>
            </a:fld>
            <a:endParaRPr lang="en-US"/>
          </a:p>
        </p:txBody>
      </p:sp>
    </p:spTree>
    <p:extLst>
      <p:ext uri="{BB962C8B-B14F-4D97-AF65-F5344CB8AC3E}">
        <p14:creationId xmlns:p14="http://schemas.microsoft.com/office/powerpoint/2010/main" val="63116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F3BCC2-668D-B842-B8A5-B19D75FE3E44}" type="slidenum">
              <a:rPr lang="en-US" altLang="x-none"/>
              <a:pPr/>
              <a:t>‹#›</a:t>
            </a:fld>
            <a:endParaRPr lang="en-US" altLang="x-none"/>
          </a:p>
        </p:txBody>
      </p:sp>
    </p:spTree>
    <p:extLst>
      <p:ext uri="{BB962C8B-B14F-4D97-AF65-F5344CB8AC3E}">
        <p14:creationId xmlns:p14="http://schemas.microsoft.com/office/powerpoint/2010/main" val="23523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371A6B-ABD3-7546-B187-6A9CB857E0F5}" type="slidenum">
              <a:rPr lang="en-US" altLang="x-none"/>
              <a:pPr/>
              <a:t>‹#›</a:t>
            </a:fld>
            <a:endParaRPr lang="en-US" altLang="x-none"/>
          </a:p>
        </p:txBody>
      </p:sp>
    </p:spTree>
    <p:extLst>
      <p:ext uri="{BB962C8B-B14F-4D97-AF65-F5344CB8AC3E}">
        <p14:creationId xmlns:p14="http://schemas.microsoft.com/office/powerpoint/2010/main" val="33379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449DE6-CE1B-904E-B915-37C81E2E7F55}" type="slidenum">
              <a:rPr lang="en-US" altLang="x-none"/>
              <a:pPr/>
              <a:t>‹#›</a:t>
            </a:fld>
            <a:endParaRPr lang="en-US" altLang="x-none"/>
          </a:p>
        </p:txBody>
      </p:sp>
    </p:spTree>
    <p:extLst>
      <p:ext uri="{BB962C8B-B14F-4D97-AF65-F5344CB8AC3E}">
        <p14:creationId xmlns:p14="http://schemas.microsoft.com/office/powerpoint/2010/main" val="87344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27DDB1-C85C-4646-908A-98C06CEB1F42}" type="slidenum">
              <a:rPr lang="en-US" altLang="x-none"/>
              <a:pPr/>
              <a:t>‹#›</a:t>
            </a:fld>
            <a:endParaRPr lang="en-US" altLang="x-none"/>
          </a:p>
        </p:txBody>
      </p:sp>
    </p:spTree>
    <p:extLst>
      <p:ext uri="{BB962C8B-B14F-4D97-AF65-F5344CB8AC3E}">
        <p14:creationId xmlns:p14="http://schemas.microsoft.com/office/powerpoint/2010/main" val="1977001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BDBE9E-0516-0043-A7CB-37048A65FA13}" type="slidenum">
              <a:rPr lang="en-US" altLang="x-none"/>
              <a:pPr/>
              <a:t>‹#›</a:t>
            </a:fld>
            <a:endParaRPr lang="en-US" altLang="x-none"/>
          </a:p>
        </p:txBody>
      </p:sp>
    </p:spTree>
    <p:extLst>
      <p:ext uri="{BB962C8B-B14F-4D97-AF65-F5344CB8AC3E}">
        <p14:creationId xmlns:p14="http://schemas.microsoft.com/office/powerpoint/2010/main" val="160261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33E9AE-7774-FD47-ADA3-324F6633FABC}" type="slidenum">
              <a:rPr lang="en-US" altLang="x-none"/>
              <a:pPr/>
              <a:t>‹#›</a:t>
            </a:fld>
            <a:endParaRPr lang="en-US" altLang="x-none"/>
          </a:p>
        </p:txBody>
      </p:sp>
    </p:spTree>
    <p:extLst>
      <p:ext uri="{BB962C8B-B14F-4D97-AF65-F5344CB8AC3E}">
        <p14:creationId xmlns:p14="http://schemas.microsoft.com/office/powerpoint/2010/main" val="5125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E52220-F2B3-194F-BAC0-30A2B88295D2}" type="slidenum">
              <a:rPr lang="en-US" altLang="x-none"/>
              <a:pPr/>
              <a:t>‹#›</a:t>
            </a:fld>
            <a:endParaRPr lang="en-US" altLang="x-none"/>
          </a:p>
        </p:txBody>
      </p:sp>
    </p:spTree>
    <p:extLst>
      <p:ext uri="{BB962C8B-B14F-4D97-AF65-F5344CB8AC3E}">
        <p14:creationId xmlns:p14="http://schemas.microsoft.com/office/powerpoint/2010/main" val="22526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A6F5B7-6E81-6248-A07F-6FC1BDEFDFAB}" type="slidenum">
              <a:rPr lang="en-US" altLang="x-none"/>
              <a:pPr/>
              <a:t>‹#›</a:t>
            </a:fld>
            <a:endParaRPr lang="en-US" altLang="x-none"/>
          </a:p>
        </p:txBody>
      </p:sp>
    </p:spTree>
    <p:extLst>
      <p:ext uri="{BB962C8B-B14F-4D97-AF65-F5344CB8AC3E}">
        <p14:creationId xmlns:p14="http://schemas.microsoft.com/office/powerpoint/2010/main" val="9688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6FBEA50-1CB4-2844-9EF1-34ABAFBA2DAF}" type="slidenum">
              <a:rPr lang="en-US" altLang="x-none"/>
              <a:pPr/>
              <a:t>‹#›</a:t>
            </a:fld>
            <a:endParaRPr lang="en-US" altLang="x-none"/>
          </a:p>
        </p:txBody>
      </p:sp>
    </p:spTree>
    <p:extLst>
      <p:ext uri="{BB962C8B-B14F-4D97-AF65-F5344CB8AC3E}">
        <p14:creationId xmlns:p14="http://schemas.microsoft.com/office/powerpoint/2010/main" val="53957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7BCC1F0-8A9E-AB4D-82E9-F113856F656E}" type="slidenum">
              <a:rPr lang="en-US" altLang="x-none"/>
              <a:pPr/>
              <a:t>‹#›</a:t>
            </a:fld>
            <a:endParaRPr lang="en-US" altLang="x-none"/>
          </a:p>
        </p:txBody>
      </p:sp>
    </p:spTree>
    <p:extLst>
      <p:ext uri="{BB962C8B-B14F-4D97-AF65-F5344CB8AC3E}">
        <p14:creationId xmlns:p14="http://schemas.microsoft.com/office/powerpoint/2010/main" val="193646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3952E01-2AF0-F14A-8119-0E7822375C6A}" type="slidenum">
              <a:rPr lang="en-US" altLang="x-none"/>
              <a:pPr/>
              <a:t>‹#›</a:t>
            </a:fld>
            <a:endParaRPr lang="en-US" altLang="x-none"/>
          </a:p>
        </p:txBody>
      </p:sp>
    </p:spTree>
    <p:extLst>
      <p:ext uri="{BB962C8B-B14F-4D97-AF65-F5344CB8AC3E}">
        <p14:creationId xmlns:p14="http://schemas.microsoft.com/office/powerpoint/2010/main" val="100078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B2FD41-1341-0842-BCB1-77B7F7DADC64}" type="slidenum">
              <a:rPr lang="en-US" altLang="x-none"/>
              <a:pPr/>
              <a:t>‹#›</a:t>
            </a:fld>
            <a:endParaRPr lang="en-US" altLang="x-none"/>
          </a:p>
        </p:txBody>
      </p:sp>
    </p:spTree>
    <p:extLst>
      <p:ext uri="{BB962C8B-B14F-4D97-AF65-F5344CB8AC3E}">
        <p14:creationId xmlns:p14="http://schemas.microsoft.com/office/powerpoint/2010/main" val="111066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E2E9B4-2FE2-A64C-8B97-789BF046AFA3}" type="slidenum">
              <a:rPr lang="en-US" altLang="x-none"/>
              <a:pPr/>
              <a:t>‹#›</a:t>
            </a:fld>
            <a:endParaRPr lang="en-US" altLang="x-none"/>
          </a:p>
        </p:txBody>
      </p:sp>
    </p:spTree>
    <p:extLst>
      <p:ext uri="{BB962C8B-B14F-4D97-AF65-F5344CB8AC3E}">
        <p14:creationId xmlns:p14="http://schemas.microsoft.com/office/powerpoint/2010/main" val="10067446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pPr>
              <a:defRPr/>
            </a:pPr>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pPr>
              <a:defRPr/>
            </a:pPr>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176E816A-6928-2244-B012-6FBECAC56441}" type="slidenum">
              <a:rPr lang="en-US" altLang="x-none"/>
              <a:pPr/>
              <a:t>‹#›</a:t>
            </a:fld>
            <a:endParaRPr lang="en-US" altLang="x-none"/>
          </a:p>
        </p:txBody>
      </p:sp>
      <p:sp>
        <p:nvSpPr>
          <p:cNvPr id="1031" name="Line 7"/>
          <p:cNvSpPr>
            <a:spLocks noChangeShapeType="1"/>
          </p:cNvSpPr>
          <p:nvPr userDrawn="1"/>
        </p:nvSpPr>
        <p:spPr bwMode="auto">
          <a:xfrm>
            <a:off x="457200" y="15240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ahoma" pitchFamily="-6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pitchFamily="-6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pitchFamily="-6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pitchFamily="-6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pitchFamily="-65" charset="0"/>
        </a:defRPr>
      </a:lvl6pPr>
      <a:lvl7pPr marL="914400" algn="ctr" rtl="0" fontAlgn="base">
        <a:spcBef>
          <a:spcPct val="0"/>
        </a:spcBef>
        <a:spcAft>
          <a:spcPct val="0"/>
        </a:spcAft>
        <a:defRPr sz="4400">
          <a:solidFill>
            <a:schemeClr val="tx2"/>
          </a:solidFill>
          <a:latin typeface="Tahoma" pitchFamily="-65" charset="0"/>
        </a:defRPr>
      </a:lvl7pPr>
      <a:lvl8pPr marL="1371600" algn="ctr" rtl="0" fontAlgn="base">
        <a:spcBef>
          <a:spcPct val="0"/>
        </a:spcBef>
        <a:spcAft>
          <a:spcPct val="0"/>
        </a:spcAft>
        <a:defRPr sz="4400">
          <a:solidFill>
            <a:schemeClr val="tx2"/>
          </a:solidFill>
          <a:latin typeface="Tahoma" pitchFamily="-65" charset="0"/>
        </a:defRPr>
      </a:lvl8pPr>
      <a:lvl9pPr marL="1828800" algn="ctr" rtl="0" fontAlgn="base">
        <a:spcBef>
          <a:spcPct val="0"/>
        </a:spcBef>
        <a:spcAft>
          <a:spcPct val="0"/>
        </a:spcAft>
        <a:defRPr sz="4400">
          <a:solidFill>
            <a:schemeClr val="tx2"/>
          </a:solidFill>
          <a:latin typeface="Tahoma"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4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 Id="rId3"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2.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emf"/><Relationship Id="rId5"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7.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4.emf"/></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65.emf"/><Relationship Id="rId5" Type="http://schemas.openxmlformats.org/officeDocument/2006/relationships/image" Target="../media/image66.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67.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81000" y="2130425"/>
            <a:ext cx="8382000" cy="1470025"/>
          </a:xfrm>
        </p:spPr>
        <p:txBody>
          <a:bodyPr/>
          <a:lstStyle/>
          <a:p>
            <a:pPr eaLnBrk="1" hangingPunct="1"/>
            <a:r>
              <a:rPr lang="en-US" altLang="x-none" b="1" dirty="0"/>
              <a:t>Short Read Mapping On Post Genomics Datasets</a:t>
            </a:r>
            <a:endParaRPr lang="en-US" altLang="x-none" dirty="0"/>
          </a:p>
        </p:txBody>
      </p:sp>
      <p:sp>
        <p:nvSpPr>
          <p:cNvPr id="16386" name="Rectangle 3"/>
          <p:cNvSpPr>
            <a:spLocks noGrp="1" noChangeArrowheads="1"/>
          </p:cNvSpPr>
          <p:nvPr>
            <p:ph type="subTitle" idx="1"/>
          </p:nvPr>
        </p:nvSpPr>
        <p:spPr>
          <a:xfrm>
            <a:off x="5181600" y="6515100"/>
            <a:ext cx="3962400" cy="685800"/>
          </a:xfrm>
        </p:spPr>
        <p:txBody>
          <a:bodyPr/>
          <a:lstStyle/>
          <a:p>
            <a:pPr eaLnBrk="1" hangingPunct="1"/>
            <a:r>
              <a:rPr lang="en-US" altLang="x-none" sz="1000"/>
              <a:t>Adapted from Langmead Trapnell, Pop, Salzberg</a:t>
            </a:r>
          </a:p>
          <a:p>
            <a:pPr eaLnBrk="1" hangingPunct="1"/>
            <a:endParaRPr lang="en-US" altLang="x-none" sz="1200"/>
          </a:p>
        </p:txBody>
      </p:sp>
      <p:sp>
        <p:nvSpPr>
          <p:cNvPr id="16387" name="Rectangle 4"/>
          <p:cNvSpPr>
            <a:spLocks noChangeArrowheads="1"/>
          </p:cNvSpPr>
          <p:nvPr/>
        </p:nvSpPr>
        <p:spPr bwMode="auto">
          <a:xfrm>
            <a:off x="4648200" y="4114800"/>
            <a:ext cx="2173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a:t>Cedric Notredame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x-none"/>
              <a:t>SAM/BAM: Visualization</a:t>
            </a:r>
          </a:p>
        </p:txBody>
      </p:sp>
      <p:pic>
        <p:nvPicPr>
          <p:cNvPr id="2662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902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x-none"/>
              <a:t>SAM/BAM: Visualization</a:t>
            </a:r>
          </a:p>
        </p:txBody>
      </p:sp>
      <p:pic>
        <p:nvPicPr>
          <p:cNvPr id="2765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77089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p:txBody>
          <a:bodyPr/>
          <a:lstStyle/>
          <a:p>
            <a:r>
              <a:rPr lang="en-US" altLang="x-none" cap="none"/>
              <a:t>SHORT READS</a:t>
            </a:r>
          </a:p>
        </p:txBody>
      </p:sp>
      <p:sp>
        <p:nvSpPr>
          <p:cNvPr id="28674" name="Text Placeholder 3"/>
          <p:cNvSpPr>
            <a:spLocks noGrp="1"/>
          </p:cNvSpPr>
          <p:nvPr>
            <p:ph type="body" idx="1"/>
          </p:nvPr>
        </p:nvSpPr>
        <p:spPr/>
        <p:txBody>
          <a:bodyPr/>
          <a:lstStyle/>
          <a:p>
            <a:endParaRPr lang="x-none" altLang="x-non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tLang="x-none"/>
              <a:t>Short Read Applications</a:t>
            </a:r>
          </a:p>
        </p:txBody>
      </p:sp>
      <p:sp>
        <p:nvSpPr>
          <p:cNvPr id="29698" name="Rectangle 3"/>
          <p:cNvSpPr>
            <a:spLocks noGrp="1" noChangeArrowheads="1"/>
          </p:cNvSpPr>
          <p:nvPr>
            <p:ph type="body" idx="1"/>
          </p:nvPr>
        </p:nvSpPr>
        <p:spPr/>
        <p:txBody>
          <a:bodyPr/>
          <a:lstStyle/>
          <a:p>
            <a:pPr eaLnBrk="1" hangingPunct="1"/>
            <a:r>
              <a:rPr lang="en-US" altLang="x-none"/>
              <a:t>Genotyping</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r>
              <a:rPr lang="en-US" altLang="x-none"/>
              <a:t>RNA-seq, ChIP-seq, Methyl-seq</a:t>
            </a:r>
          </a:p>
        </p:txBody>
      </p:sp>
      <p:sp>
        <p:nvSpPr>
          <p:cNvPr id="29699" name="Text Box 5"/>
          <p:cNvSpPr txBox="1">
            <a:spLocks noChangeArrowheads="1"/>
          </p:cNvSpPr>
          <p:nvPr/>
        </p:nvSpPr>
        <p:spPr bwMode="auto">
          <a:xfrm>
            <a:off x="969963" y="3352800"/>
            <a:ext cx="5583237" cy="327025"/>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…CCATAGGCTATATGCGCCCTATCGG</a:t>
            </a:r>
            <a:r>
              <a:rPr lang="en-US" altLang="x-none" sz="1400">
                <a:solidFill>
                  <a:srgbClr val="0066FF"/>
                </a:solidFill>
              </a:rPr>
              <a:t>C</a:t>
            </a:r>
            <a:r>
              <a:rPr lang="en-US" altLang="x-none" sz="1400"/>
              <a:t>AATTTGCGGTATAC…</a:t>
            </a:r>
          </a:p>
        </p:txBody>
      </p:sp>
      <p:sp>
        <p:nvSpPr>
          <p:cNvPr id="29700" name="Rectangle 6"/>
          <p:cNvSpPr>
            <a:spLocks noChangeArrowheads="1"/>
          </p:cNvSpPr>
          <p:nvPr/>
        </p:nvSpPr>
        <p:spPr bwMode="auto">
          <a:xfrm>
            <a:off x="2767013" y="3111500"/>
            <a:ext cx="1211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GCGCCCTA</a:t>
            </a:r>
          </a:p>
        </p:txBody>
      </p:sp>
      <p:sp>
        <p:nvSpPr>
          <p:cNvPr id="29701" name="Rectangle 7"/>
          <p:cNvSpPr>
            <a:spLocks noChangeArrowheads="1"/>
          </p:cNvSpPr>
          <p:nvPr/>
        </p:nvSpPr>
        <p:spPr bwMode="auto">
          <a:xfrm>
            <a:off x="3035300" y="2959100"/>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29702" name="Rectangle 8"/>
          <p:cNvSpPr>
            <a:spLocks noChangeArrowheads="1"/>
          </p:cNvSpPr>
          <p:nvPr/>
        </p:nvSpPr>
        <p:spPr bwMode="auto">
          <a:xfrm>
            <a:off x="3035300" y="2803525"/>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29703" name="Rectangle 9"/>
          <p:cNvSpPr>
            <a:spLocks noChangeArrowheads="1"/>
          </p:cNvSpPr>
          <p:nvPr/>
        </p:nvSpPr>
        <p:spPr bwMode="auto">
          <a:xfrm>
            <a:off x="3300413" y="2647950"/>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CCTATCGG</a:t>
            </a:r>
            <a:r>
              <a:rPr lang="en-US" altLang="x-none" sz="1400">
                <a:solidFill>
                  <a:srgbClr val="FF0000"/>
                </a:solidFill>
              </a:rPr>
              <a:t>A</a:t>
            </a:r>
          </a:p>
        </p:txBody>
      </p:sp>
      <p:sp>
        <p:nvSpPr>
          <p:cNvPr id="29704" name="Rectangle 10"/>
          <p:cNvSpPr>
            <a:spLocks noChangeArrowheads="1"/>
          </p:cNvSpPr>
          <p:nvPr/>
        </p:nvSpPr>
        <p:spPr bwMode="auto">
          <a:xfrm>
            <a:off x="3427413" y="248285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CTATCGG</a:t>
            </a:r>
            <a:r>
              <a:rPr lang="en-US" altLang="x-none" sz="1400">
                <a:solidFill>
                  <a:srgbClr val="FF0000"/>
                </a:solidFill>
              </a:rPr>
              <a:t>A</a:t>
            </a:r>
            <a:r>
              <a:rPr lang="en-US" altLang="x-none" sz="1400"/>
              <a:t>AA</a:t>
            </a:r>
          </a:p>
        </p:txBody>
      </p:sp>
      <p:sp>
        <p:nvSpPr>
          <p:cNvPr id="29705" name="Rectangle 11"/>
          <p:cNvSpPr>
            <a:spLocks noChangeArrowheads="1"/>
          </p:cNvSpPr>
          <p:nvPr/>
        </p:nvSpPr>
        <p:spPr bwMode="auto">
          <a:xfrm>
            <a:off x="4311650" y="3111500"/>
            <a:ext cx="116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solidFill>
                  <a:srgbClr val="FF0000"/>
                </a:solidFill>
              </a:rPr>
              <a:t>A</a:t>
            </a:r>
            <a:r>
              <a:rPr lang="en-US" altLang="x-none" sz="1400"/>
              <a:t>AATTTGC</a:t>
            </a:r>
          </a:p>
        </p:txBody>
      </p:sp>
      <p:sp>
        <p:nvSpPr>
          <p:cNvPr id="29706" name="Rectangle 12"/>
          <p:cNvSpPr>
            <a:spLocks noChangeArrowheads="1"/>
          </p:cNvSpPr>
          <p:nvPr/>
        </p:nvSpPr>
        <p:spPr bwMode="auto">
          <a:xfrm>
            <a:off x="4316413" y="2946400"/>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solidFill>
                  <a:srgbClr val="FF0000"/>
                </a:solidFill>
              </a:rPr>
              <a:t>A</a:t>
            </a:r>
            <a:r>
              <a:rPr lang="en-US" altLang="x-none" sz="1400"/>
              <a:t>AATTTGC</a:t>
            </a:r>
          </a:p>
        </p:txBody>
      </p:sp>
      <p:sp>
        <p:nvSpPr>
          <p:cNvPr id="29707" name="Rectangle 13"/>
          <p:cNvSpPr>
            <a:spLocks noChangeArrowheads="1"/>
          </p:cNvSpPr>
          <p:nvPr/>
        </p:nvSpPr>
        <p:spPr bwMode="auto">
          <a:xfrm>
            <a:off x="4694238" y="279400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TTTGCGGT</a:t>
            </a:r>
          </a:p>
        </p:txBody>
      </p:sp>
      <p:sp>
        <p:nvSpPr>
          <p:cNvPr id="29708" name="Rectangle 14"/>
          <p:cNvSpPr>
            <a:spLocks noChangeArrowheads="1"/>
          </p:cNvSpPr>
          <p:nvPr/>
        </p:nvSpPr>
        <p:spPr bwMode="auto">
          <a:xfrm>
            <a:off x="4799013" y="2628900"/>
            <a:ext cx="1179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TTGCGGTA</a:t>
            </a:r>
          </a:p>
        </p:txBody>
      </p:sp>
      <p:sp>
        <p:nvSpPr>
          <p:cNvPr id="29709" name="Rectangle 15"/>
          <p:cNvSpPr>
            <a:spLocks noChangeArrowheads="1"/>
          </p:cNvSpPr>
          <p:nvPr/>
        </p:nvSpPr>
        <p:spPr bwMode="auto">
          <a:xfrm>
            <a:off x="5014913" y="2476500"/>
            <a:ext cx="1200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GCGGTATA</a:t>
            </a:r>
          </a:p>
        </p:txBody>
      </p:sp>
      <p:sp>
        <p:nvSpPr>
          <p:cNvPr id="29710" name="Rectangle 16"/>
          <p:cNvSpPr>
            <a:spLocks noChangeArrowheads="1"/>
          </p:cNvSpPr>
          <p:nvPr/>
        </p:nvSpPr>
        <p:spPr bwMode="auto">
          <a:xfrm>
            <a:off x="5424488" y="3111500"/>
            <a:ext cx="1101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GTATAC…</a:t>
            </a:r>
          </a:p>
        </p:txBody>
      </p:sp>
      <p:sp>
        <p:nvSpPr>
          <p:cNvPr id="29711" name="Rectangle 17"/>
          <p:cNvSpPr>
            <a:spLocks noChangeArrowheads="1"/>
          </p:cNvSpPr>
          <p:nvPr/>
        </p:nvSpPr>
        <p:spPr bwMode="auto">
          <a:xfrm>
            <a:off x="3797300" y="23241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TCGG</a:t>
            </a:r>
            <a:r>
              <a:rPr lang="en-US" altLang="x-none" sz="1400">
                <a:solidFill>
                  <a:srgbClr val="FF0000"/>
                </a:solidFill>
              </a:rPr>
              <a:t>A</a:t>
            </a:r>
            <a:r>
              <a:rPr lang="en-US" altLang="x-none" sz="1400"/>
              <a:t>AATT</a:t>
            </a:r>
          </a:p>
        </p:txBody>
      </p:sp>
      <p:sp>
        <p:nvSpPr>
          <p:cNvPr id="29712" name="Rectangle 18"/>
          <p:cNvSpPr>
            <a:spLocks noChangeArrowheads="1"/>
          </p:cNvSpPr>
          <p:nvPr/>
        </p:nvSpPr>
        <p:spPr bwMode="auto">
          <a:xfrm>
            <a:off x="3906838" y="2162175"/>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a:t>
            </a:r>
            <a:r>
              <a:rPr lang="en-US" altLang="x-none" sz="1400">
                <a:solidFill>
                  <a:srgbClr val="FF0000"/>
                </a:solidFill>
              </a:rPr>
              <a:t>A</a:t>
            </a:r>
            <a:r>
              <a:rPr lang="en-US" altLang="x-none" sz="1400"/>
              <a:t>AATTT</a:t>
            </a:r>
          </a:p>
        </p:txBody>
      </p:sp>
      <p:sp>
        <p:nvSpPr>
          <p:cNvPr id="29713" name="Rectangle 19"/>
          <p:cNvSpPr>
            <a:spLocks noChangeArrowheads="1"/>
          </p:cNvSpPr>
          <p:nvPr/>
        </p:nvSpPr>
        <p:spPr bwMode="auto">
          <a:xfrm>
            <a:off x="5167313" y="2320925"/>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CGGTATAC</a:t>
            </a:r>
          </a:p>
        </p:txBody>
      </p:sp>
      <p:sp>
        <p:nvSpPr>
          <p:cNvPr id="29714" name="Rectangle 20"/>
          <p:cNvSpPr>
            <a:spLocks noChangeArrowheads="1"/>
          </p:cNvSpPr>
          <p:nvPr/>
        </p:nvSpPr>
        <p:spPr bwMode="auto">
          <a:xfrm>
            <a:off x="1546225" y="31115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TAGGCTATA</a:t>
            </a:r>
          </a:p>
        </p:txBody>
      </p:sp>
      <p:sp>
        <p:nvSpPr>
          <p:cNvPr id="29715" name="Rectangle 21"/>
          <p:cNvSpPr>
            <a:spLocks noChangeArrowheads="1"/>
          </p:cNvSpPr>
          <p:nvPr/>
        </p:nvSpPr>
        <p:spPr bwMode="auto">
          <a:xfrm>
            <a:off x="4378325" y="2133600"/>
            <a:ext cx="171450" cy="160020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29716" name="Rectangle 24"/>
          <p:cNvSpPr>
            <a:spLocks noChangeArrowheads="1"/>
          </p:cNvSpPr>
          <p:nvPr/>
        </p:nvSpPr>
        <p:spPr bwMode="auto">
          <a:xfrm>
            <a:off x="3035300" y="5838825"/>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29717" name="Rectangle 25"/>
          <p:cNvSpPr>
            <a:spLocks noChangeArrowheads="1"/>
          </p:cNvSpPr>
          <p:nvPr/>
        </p:nvSpPr>
        <p:spPr bwMode="auto">
          <a:xfrm>
            <a:off x="3035300" y="5664200"/>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29718" name="Rectangle 26"/>
          <p:cNvSpPr>
            <a:spLocks noChangeArrowheads="1"/>
          </p:cNvSpPr>
          <p:nvPr/>
        </p:nvSpPr>
        <p:spPr bwMode="auto">
          <a:xfrm>
            <a:off x="3300413" y="5499100"/>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CCTATCGGA</a:t>
            </a:r>
          </a:p>
        </p:txBody>
      </p:sp>
      <p:sp>
        <p:nvSpPr>
          <p:cNvPr id="29719" name="Rectangle 27"/>
          <p:cNvSpPr>
            <a:spLocks noChangeArrowheads="1"/>
          </p:cNvSpPr>
          <p:nvPr/>
        </p:nvSpPr>
        <p:spPr bwMode="auto">
          <a:xfrm>
            <a:off x="3427413" y="53340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CTATCGGAAA</a:t>
            </a:r>
          </a:p>
        </p:txBody>
      </p:sp>
      <p:sp>
        <p:nvSpPr>
          <p:cNvPr id="29720" name="Rectangle 28"/>
          <p:cNvSpPr>
            <a:spLocks noChangeArrowheads="1"/>
          </p:cNvSpPr>
          <p:nvPr/>
        </p:nvSpPr>
        <p:spPr bwMode="auto">
          <a:xfrm>
            <a:off x="4324350" y="5842000"/>
            <a:ext cx="116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AAATTTGC</a:t>
            </a:r>
          </a:p>
        </p:txBody>
      </p:sp>
      <p:sp>
        <p:nvSpPr>
          <p:cNvPr id="29721" name="Rectangle 29"/>
          <p:cNvSpPr>
            <a:spLocks noChangeArrowheads="1"/>
          </p:cNvSpPr>
          <p:nvPr/>
        </p:nvSpPr>
        <p:spPr bwMode="auto">
          <a:xfrm>
            <a:off x="4316413" y="5676900"/>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AAATTTGC</a:t>
            </a:r>
          </a:p>
        </p:txBody>
      </p:sp>
      <p:sp>
        <p:nvSpPr>
          <p:cNvPr id="29722" name="Rectangle 30"/>
          <p:cNvSpPr>
            <a:spLocks noChangeArrowheads="1"/>
          </p:cNvSpPr>
          <p:nvPr/>
        </p:nvSpPr>
        <p:spPr bwMode="auto">
          <a:xfrm>
            <a:off x="4694238" y="549910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TTTGCGGT</a:t>
            </a:r>
          </a:p>
        </p:txBody>
      </p:sp>
      <p:sp>
        <p:nvSpPr>
          <p:cNvPr id="29723" name="Rectangle 34"/>
          <p:cNvSpPr>
            <a:spLocks noChangeArrowheads="1"/>
          </p:cNvSpPr>
          <p:nvPr/>
        </p:nvSpPr>
        <p:spPr bwMode="auto">
          <a:xfrm>
            <a:off x="3792538" y="51562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TCGGAAATT</a:t>
            </a:r>
          </a:p>
        </p:txBody>
      </p:sp>
      <p:sp>
        <p:nvSpPr>
          <p:cNvPr id="29724" name="Rectangle 35"/>
          <p:cNvSpPr>
            <a:spLocks noChangeArrowheads="1"/>
          </p:cNvSpPr>
          <p:nvPr/>
        </p:nvSpPr>
        <p:spPr bwMode="auto">
          <a:xfrm>
            <a:off x="3897313" y="50038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CGGAAATTT</a:t>
            </a:r>
          </a:p>
        </p:txBody>
      </p:sp>
      <p:sp>
        <p:nvSpPr>
          <p:cNvPr id="29725" name="Rectangle 39"/>
          <p:cNvSpPr>
            <a:spLocks noChangeArrowheads="1"/>
          </p:cNvSpPr>
          <p:nvPr/>
        </p:nvSpPr>
        <p:spPr bwMode="auto">
          <a:xfrm>
            <a:off x="3892550" y="48387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CGGAAATTT</a:t>
            </a:r>
          </a:p>
        </p:txBody>
      </p:sp>
      <p:sp>
        <p:nvSpPr>
          <p:cNvPr id="29726" name="Rectangle 44"/>
          <p:cNvSpPr>
            <a:spLocks noChangeArrowheads="1"/>
          </p:cNvSpPr>
          <p:nvPr/>
        </p:nvSpPr>
        <p:spPr bwMode="auto">
          <a:xfrm>
            <a:off x="1654175" y="295751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29727" name="Rectangle 45"/>
          <p:cNvSpPr>
            <a:spLocks noChangeArrowheads="1"/>
          </p:cNvSpPr>
          <p:nvPr/>
        </p:nvSpPr>
        <p:spPr bwMode="auto">
          <a:xfrm>
            <a:off x="1651000" y="2795588"/>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29728" name="Rectangle 46"/>
          <p:cNvSpPr>
            <a:spLocks noChangeArrowheads="1"/>
          </p:cNvSpPr>
          <p:nvPr/>
        </p:nvSpPr>
        <p:spPr bwMode="auto">
          <a:xfrm>
            <a:off x="1655763" y="2643188"/>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29729" name="Rectangle 47"/>
          <p:cNvSpPr>
            <a:spLocks noChangeArrowheads="1"/>
          </p:cNvSpPr>
          <p:nvPr/>
        </p:nvSpPr>
        <p:spPr bwMode="auto">
          <a:xfrm>
            <a:off x="1782763" y="2481263"/>
            <a:ext cx="130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GGCTATATG</a:t>
            </a:r>
          </a:p>
        </p:txBody>
      </p:sp>
      <p:sp>
        <p:nvSpPr>
          <p:cNvPr id="29730" name="Rectangle 48"/>
          <p:cNvSpPr>
            <a:spLocks noChangeArrowheads="1"/>
          </p:cNvSpPr>
          <p:nvPr/>
        </p:nvSpPr>
        <p:spPr bwMode="auto">
          <a:xfrm>
            <a:off x="2055813" y="23241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CTATATGCG</a:t>
            </a:r>
          </a:p>
        </p:txBody>
      </p:sp>
      <p:sp>
        <p:nvSpPr>
          <p:cNvPr id="29731" name="Rectangle 49"/>
          <p:cNvSpPr>
            <a:spLocks noChangeArrowheads="1"/>
          </p:cNvSpPr>
          <p:nvPr/>
        </p:nvSpPr>
        <p:spPr bwMode="auto">
          <a:xfrm>
            <a:off x="971550" y="3111500"/>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
            </a:r>
          </a:p>
        </p:txBody>
      </p:sp>
      <p:sp>
        <p:nvSpPr>
          <p:cNvPr id="29732" name="Rectangle 50"/>
          <p:cNvSpPr>
            <a:spLocks noChangeArrowheads="1"/>
          </p:cNvSpPr>
          <p:nvPr/>
        </p:nvSpPr>
        <p:spPr bwMode="auto">
          <a:xfrm>
            <a:off x="971550" y="2959100"/>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
            </a:r>
          </a:p>
        </p:txBody>
      </p:sp>
      <p:sp>
        <p:nvSpPr>
          <p:cNvPr id="29733" name="Rectangle 51"/>
          <p:cNvSpPr>
            <a:spLocks noChangeArrowheads="1"/>
          </p:cNvSpPr>
          <p:nvPr/>
        </p:nvSpPr>
        <p:spPr bwMode="auto">
          <a:xfrm>
            <a:off x="971550" y="2800350"/>
            <a:ext cx="747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a:t>
            </a:r>
          </a:p>
        </p:txBody>
      </p:sp>
      <p:sp>
        <p:nvSpPr>
          <p:cNvPr id="29734" name="Rectangle 52"/>
          <p:cNvSpPr>
            <a:spLocks noChangeArrowheads="1"/>
          </p:cNvSpPr>
          <p:nvPr/>
        </p:nvSpPr>
        <p:spPr bwMode="auto">
          <a:xfrm>
            <a:off x="971550" y="2641600"/>
            <a:ext cx="747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a:t>
            </a:r>
          </a:p>
        </p:txBody>
      </p:sp>
      <p:sp>
        <p:nvSpPr>
          <p:cNvPr id="29735" name="Rectangle 53"/>
          <p:cNvSpPr>
            <a:spLocks noChangeArrowheads="1"/>
          </p:cNvSpPr>
          <p:nvPr/>
        </p:nvSpPr>
        <p:spPr bwMode="auto">
          <a:xfrm>
            <a:off x="971550" y="2489200"/>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t>
            </a:r>
          </a:p>
        </p:txBody>
      </p:sp>
      <p:sp>
        <p:nvSpPr>
          <p:cNvPr id="29736" name="Rectangle 54"/>
          <p:cNvSpPr>
            <a:spLocks noChangeArrowheads="1"/>
          </p:cNvSpPr>
          <p:nvPr/>
        </p:nvSpPr>
        <p:spPr bwMode="auto">
          <a:xfrm>
            <a:off x="5675313" y="2943225"/>
            <a:ext cx="85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ATAC…</a:t>
            </a:r>
          </a:p>
        </p:txBody>
      </p:sp>
      <p:sp>
        <p:nvSpPr>
          <p:cNvPr id="29737" name="Rectangle 55"/>
          <p:cNvSpPr>
            <a:spLocks noChangeArrowheads="1"/>
          </p:cNvSpPr>
          <p:nvPr/>
        </p:nvSpPr>
        <p:spPr bwMode="auto">
          <a:xfrm>
            <a:off x="6045200" y="2790825"/>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a:t>
            </a:r>
          </a:p>
        </p:txBody>
      </p:sp>
      <p:sp>
        <p:nvSpPr>
          <p:cNvPr id="29738" name="Rectangle 56"/>
          <p:cNvSpPr>
            <a:spLocks noChangeArrowheads="1"/>
          </p:cNvSpPr>
          <p:nvPr/>
        </p:nvSpPr>
        <p:spPr bwMode="auto">
          <a:xfrm>
            <a:off x="6045200" y="2628900"/>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a:t>
            </a:r>
          </a:p>
        </p:txBody>
      </p:sp>
      <p:sp>
        <p:nvSpPr>
          <p:cNvPr id="29739" name="Rectangle 57"/>
          <p:cNvSpPr>
            <a:spLocks noChangeArrowheads="1"/>
          </p:cNvSpPr>
          <p:nvPr/>
        </p:nvSpPr>
        <p:spPr bwMode="auto">
          <a:xfrm>
            <a:off x="962025" y="2324100"/>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t>
            </a:r>
          </a:p>
        </p:txBody>
      </p:sp>
      <p:sp>
        <p:nvSpPr>
          <p:cNvPr id="29740" name="Rectangle 58"/>
          <p:cNvSpPr>
            <a:spLocks noChangeArrowheads="1"/>
          </p:cNvSpPr>
          <p:nvPr/>
        </p:nvSpPr>
        <p:spPr bwMode="auto">
          <a:xfrm>
            <a:off x="963613" y="2162175"/>
            <a:ext cx="1122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…CCATAG</a:t>
            </a:r>
          </a:p>
        </p:txBody>
      </p:sp>
      <p:sp>
        <p:nvSpPr>
          <p:cNvPr id="29741" name="Rectangle 59"/>
          <p:cNvSpPr>
            <a:spLocks noChangeArrowheads="1"/>
          </p:cNvSpPr>
          <p:nvPr/>
        </p:nvSpPr>
        <p:spPr bwMode="auto">
          <a:xfrm>
            <a:off x="2430463" y="2162175"/>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TATGCGCCC</a:t>
            </a:r>
          </a:p>
        </p:txBody>
      </p:sp>
      <p:sp>
        <p:nvSpPr>
          <p:cNvPr id="29742" name="Rectangle 60"/>
          <p:cNvSpPr>
            <a:spLocks noChangeArrowheads="1"/>
          </p:cNvSpPr>
          <p:nvPr/>
        </p:nvSpPr>
        <p:spPr bwMode="auto">
          <a:xfrm>
            <a:off x="5283200" y="2000250"/>
            <a:ext cx="123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GGTATAC…</a:t>
            </a:r>
          </a:p>
        </p:txBody>
      </p:sp>
      <p:sp>
        <p:nvSpPr>
          <p:cNvPr id="29743" name="Rectangle 61"/>
          <p:cNvSpPr>
            <a:spLocks noChangeArrowheads="1"/>
          </p:cNvSpPr>
          <p:nvPr/>
        </p:nvSpPr>
        <p:spPr bwMode="auto">
          <a:xfrm>
            <a:off x="5168900" y="2162175"/>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CGGTATAC</a:t>
            </a:r>
          </a:p>
        </p:txBody>
      </p:sp>
      <p:sp>
        <p:nvSpPr>
          <p:cNvPr id="29744" name="Rectangle 62"/>
          <p:cNvSpPr>
            <a:spLocks noChangeArrowheads="1"/>
          </p:cNvSpPr>
          <p:nvPr/>
        </p:nvSpPr>
        <p:spPr bwMode="auto">
          <a:xfrm>
            <a:off x="3079750" y="4495800"/>
            <a:ext cx="2695575" cy="1981200"/>
          </a:xfrm>
          <a:prstGeom prst="rect">
            <a:avLst/>
          </a:prstGeom>
          <a:noFill/>
          <a:ln w="222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29745" name="Rectangle 63"/>
          <p:cNvSpPr>
            <a:spLocks noChangeArrowheads="1"/>
          </p:cNvSpPr>
          <p:nvPr/>
        </p:nvSpPr>
        <p:spPr bwMode="auto">
          <a:xfrm>
            <a:off x="4092575" y="4676775"/>
            <a:ext cx="130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GGAAATTTG</a:t>
            </a:r>
          </a:p>
        </p:txBody>
      </p:sp>
      <p:sp>
        <p:nvSpPr>
          <p:cNvPr id="29746" name="Text Box 64"/>
          <p:cNvSpPr txBox="1">
            <a:spLocks noChangeArrowheads="1"/>
          </p:cNvSpPr>
          <p:nvPr/>
        </p:nvSpPr>
        <p:spPr bwMode="auto">
          <a:xfrm>
            <a:off x="968375" y="6105525"/>
            <a:ext cx="5583238" cy="327025"/>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…CCATAGGCTATATGCGCCCTATCGGCAATTTGCGGTATAC…</a:t>
            </a:r>
          </a:p>
        </p:txBody>
      </p:sp>
      <p:sp>
        <p:nvSpPr>
          <p:cNvPr id="29747" name="Rectangle 66"/>
          <p:cNvSpPr>
            <a:spLocks noChangeArrowheads="1"/>
          </p:cNvSpPr>
          <p:nvPr/>
        </p:nvSpPr>
        <p:spPr bwMode="auto">
          <a:xfrm>
            <a:off x="5664200" y="5857875"/>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ATAC…</a:t>
            </a:r>
          </a:p>
        </p:txBody>
      </p:sp>
      <p:sp>
        <p:nvSpPr>
          <p:cNvPr id="29748" name="Rectangle 67"/>
          <p:cNvSpPr>
            <a:spLocks noChangeArrowheads="1"/>
          </p:cNvSpPr>
          <p:nvPr/>
        </p:nvSpPr>
        <p:spPr bwMode="auto">
          <a:xfrm>
            <a:off x="987425" y="5848350"/>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
            </a:r>
          </a:p>
        </p:txBody>
      </p:sp>
      <p:sp>
        <p:nvSpPr>
          <p:cNvPr id="29749" name="Rectangle 68"/>
          <p:cNvSpPr>
            <a:spLocks noChangeArrowheads="1"/>
          </p:cNvSpPr>
          <p:nvPr/>
        </p:nvSpPr>
        <p:spPr bwMode="auto">
          <a:xfrm>
            <a:off x="4178300" y="4505325"/>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 GAAATTTGC</a:t>
            </a:r>
          </a:p>
        </p:txBody>
      </p:sp>
      <p:sp>
        <p:nvSpPr>
          <p:cNvPr id="29750" name="Text Box 70"/>
          <p:cNvSpPr txBox="1">
            <a:spLocks noChangeArrowheads="1"/>
          </p:cNvSpPr>
          <p:nvPr/>
        </p:nvSpPr>
        <p:spPr bwMode="auto">
          <a:xfrm>
            <a:off x="4724400" y="1552575"/>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b="0">
                <a:latin typeface="Tahoma" charset="0"/>
              </a:rPr>
              <a:t>Goal: identify variations</a:t>
            </a:r>
          </a:p>
        </p:txBody>
      </p:sp>
      <p:sp>
        <p:nvSpPr>
          <p:cNvPr id="29751" name="Line 71"/>
          <p:cNvSpPr>
            <a:spLocks noChangeShapeType="1"/>
          </p:cNvSpPr>
          <p:nvPr/>
        </p:nvSpPr>
        <p:spPr bwMode="auto">
          <a:xfrm flipH="1">
            <a:off x="4572000" y="18288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52" name="Text Box 73"/>
          <p:cNvSpPr txBox="1">
            <a:spLocks noChangeArrowheads="1"/>
          </p:cNvSpPr>
          <p:nvPr/>
        </p:nvSpPr>
        <p:spPr bwMode="auto">
          <a:xfrm>
            <a:off x="5334000" y="3914775"/>
            <a:ext cx="411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b="0">
                <a:latin typeface="Tahoma" charset="0"/>
              </a:rPr>
              <a:t>Goal: classify, measure significant peaks</a:t>
            </a:r>
          </a:p>
        </p:txBody>
      </p:sp>
      <p:sp>
        <p:nvSpPr>
          <p:cNvPr id="29753" name="Line 74"/>
          <p:cNvSpPr>
            <a:spLocks noChangeShapeType="1"/>
          </p:cNvSpPr>
          <p:nvPr/>
        </p:nvSpPr>
        <p:spPr bwMode="auto">
          <a:xfrm flipH="1">
            <a:off x="5257800" y="41910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54" name="AutoShape 77"/>
          <p:cNvSpPr>
            <a:spLocks/>
          </p:cNvSpPr>
          <p:nvPr/>
        </p:nvSpPr>
        <p:spPr bwMode="auto">
          <a:xfrm>
            <a:off x="6657975" y="2133600"/>
            <a:ext cx="76200" cy="1219200"/>
          </a:xfrm>
          <a:prstGeom prst="rightBrace">
            <a:avLst>
              <a:gd name="adj1" fmla="val 1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tLang="x-none"/>
              <a:t>Short Read Applications</a:t>
            </a:r>
          </a:p>
        </p:txBody>
      </p:sp>
      <p:sp>
        <p:nvSpPr>
          <p:cNvPr id="30722" name="Rectangle 3"/>
          <p:cNvSpPr>
            <a:spLocks noGrp="1" noChangeArrowheads="1"/>
          </p:cNvSpPr>
          <p:nvPr>
            <p:ph type="body" idx="1"/>
          </p:nvPr>
        </p:nvSpPr>
        <p:spPr>
          <a:xfrm>
            <a:off x="6553200" y="2895600"/>
            <a:ext cx="2514600" cy="3306763"/>
          </a:xfrm>
        </p:spPr>
        <p:txBody>
          <a:bodyPr/>
          <a:lstStyle/>
          <a:p>
            <a:pPr marL="0" indent="0" eaLnBrk="1" hangingPunct="1">
              <a:buFontTx/>
              <a:buNone/>
            </a:pPr>
            <a:r>
              <a:rPr lang="en-US" altLang="x-none"/>
              <a:t>Finding the alignments is typically the performance bottleneck</a:t>
            </a:r>
          </a:p>
        </p:txBody>
      </p:sp>
      <p:sp>
        <p:nvSpPr>
          <p:cNvPr id="30723" name="Text Box 4"/>
          <p:cNvSpPr txBox="1">
            <a:spLocks noChangeArrowheads="1"/>
          </p:cNvSpPr>
          <p:nvPr/>
        </p:nvSpPr>
        <p:spPr bwMode="auto">
          <a:xfrm>
            <a:off x="388938" y="3482975"/>
            <a:ext cx="5583237" cy="327025"/>
          </a:xfrm>
          <a:prstGeom prst="rect">
            <a:avLst/>
          </a:prstGeom>
          <a:noFill/>
          <a:ln w="22225">
            <a:solidFill>
              <a:srgbClr val="99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solidFill>
                  <a:srgbClr val="777777"/>
                </a:solidFill>
              </a:rPr>
              <a:t>…CCATAGGCTATATGCGCCCTATCGGCAATTTGCGGTATAC…</a:t>
            </a:r>
          </a:p>
        </p:txBody>
      </p:sp>
      <p:sp>
        <p:nvSpPr>
          <p:cNvPr id="30724" name="Rectangle 5"/>
          <p:cNvSpPr>
            <a:spLocks noChangeArrowheads="1"/>
          </p:cNvSpPr>
          <p:nvPr/>
        </p:nvSpPr>
        <p:spPr bwMode="auto">
          <a:xfrm>
            <a:off x="2185988" y="3241675"/>
            <a:ext cx="1211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GCGCCCTA</a:t>
            </a:r>
          </a:p>
        </p:txBody>
      </p:sp>
      <p:sp>
        <p:nvSpPr>
          <p:cNvPr id="30725" name="Rectangle 6"/>
          <p:cNvSpPr>
            <a:spLocks noChangeArrowheads="1"/>
          </p:cNvSpPr>
          <p:nvPr/>
        </p:nvSpPr>
        <p:spPr bwMode="auto">
          <a:xfrm>
            <a:off x="2454275" y="3089275"/>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30726" name="Rectangle 7"/>
          <p:cNvSpPr>
            <a:spLocks noChangeArrowheads="1"/>
          </p:cNvSpPr>
          <p:nvPr/>
        </p:nvSpPr>
        <p:spPr bwMode="auto">
          <a:xfrm>
            <a:off x="2454275" y="2933700"/>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30727" name="Rectangle 8"/>
          <p:cNvSpPr>
            <a:spLocks noChangeArrowheads="1"/>
          </p:cNvSpPr>
          <p:nvPr/>
        </p:nvSpPr>
        <p:spPr bwMode="auto">
          <a:xfrm>
            <a:off x="2719388" y="2778125"/>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CCTATCGGA</a:t>
            </a:r>
          </a:p>
        </p:txBody>
      </p:sp>
      <p:sp>
        <p:nvSpPr>
          <p:cNvPr id="30728" name="Rectangle 9"/>
          <p:cNvSpPr>
            <a:spLocks noChangeArrowheads="1"/>
          </p:cNvSpPr>
          <p:nvPr/>
        </p:nvSpPr>
        <p:spPr bwMode="auto">
          <a:xfrm>
            <a:off x="2846388" y="2613025"/>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CTATCGGAAA</a:t>
            </a:r>
          </a:p>
        </p:txBody>
      </p:sp>
      <p:sp>
        <p:nvSpPr>
          <p:cNvPr id="30729" name="Rectangle 10"/>
          <p:cNvSpPr>
            <a:spLocks noChangeArrowheads="1"/>
          </p:cNvSpPr>
          <p:nvPr/>
        </p:nvSpPr>
        <p:spPr bwMode="auto">
          <a:xfrm>
            <a:off x="3730625" y="3241675"/>
            <a:ext cx="116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AAATTTGC</a:t>
            </a:r>
          </a:p>
        </p:txBody>
      </p:sp>
      <p:sp>
        <p:nvSpPr>
          <p:cNvPr id="30730" name="Rectangle 11"/>
          <p:cNvSpPr>
            <a:spLocks noChangeArrowheads="1"/>
          </p:cNvSpPr>
          <p:nvPr/>
        </p:nvSpPr>
        <p:spPr bwMode="auto">
          <a:xfrm>
            <a:off x="3735388" y="3076575"/>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AAATTTGC</a:t>
            </a:r>
          </a:p>
        </p:txBody>
      </p:sp>
      <p:sp>
        <p:nvSpPr>
          <p:cNvPr id="30731" name="Rectangle 12"/>
          <p:cNvSpPr>
            <a:spLocks noChangeArrowheads="1"/>
          </p:cNvSpPr>
          <p:nvPr/>
        </p:nvSpPr>
        <p:spPr bwMode="auto">
          <a:xfrm>
            <a:off x="4113213" y="2924175"/>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TTTGCGGT</a:t>
            </a:r>
          </a:p>
        </p:txBody>
      </p:sp>
      <p:sp>
        <p:nvSpPr>
          <p:cNvPr id="30732" name="Rectangle 13"/>
          <p:cNvSpPr>
            <a:spLocks noChangeArrowheads="1"/>
          </p:cNvSpPr>
          <p:nvPr/>
        </p:nvSpPr>
        <p:spPr bwMode="auto">
          <a:xfrm>
            <a:off x="4217988" y="2759075"/>
            <a:ext cx="1179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TTGCGGTA</a:t>
            </a:r>
          </a:p>
        </p:txBody>
      </p:sp>
      <p:sp>
        <p:nvSpPr>
          <p:cNvPr id="30733" name="Rectangle 14"/>
          <p:cNvSpPr>
            <a:spLocks noChangeArrowheads="1"/>
          </p:cNvSpPr>
          <p:nvPr/>
        </p:nvSpPr>
        <p:spPr bwMode="auto">
          <a:xfrm>
            <a:off x="4433888" y="2606675"/>
            <a:ext cx="1200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GCGGTATA</a:t>
            </a:r>
          </a:p>
        </p:txBody>
      </p:sp>
      <p:sp>
        <p:nvSpPr>
          <p:cNvPr id="30734" name="Rectangle 15"/>
          <p:cNvSpPr>
            <a:spLocks noChangeArrowheads="1"/>
          </p:cNvSpPr>
          <p:nvPr/>
        </p:nvSpPr>
        <p:spPr bwMode="auto">
          <a:xfrm>
            <a:off x="4843463" y="3241675"/>
            <a:ext cx="1101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GTATAC…</a:t>
            </a:r>
          </a:p>
        </p:txBody>
      </p:sp>
      <p:sp>
        <p:nvSpPr>
          <p:cNvPr id="30735" name="Rectangle 16"/>
          <p:cNvSpPr>
            <a:spLocks noChangeArrowheads="1"/>
          </p:cNvSpPr>
          <p:nvPr/>
        </p:nvSpPr>
        <p:spPr bwMode="auto">
          <a:xfrm>
            <a:off x="3216275" y="2454275"/>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TCGGAAATT</a:t>
            </a:r>
          </a:p>
        </p:txBody>
      </p:sp>
      <p:sp>
        <p:nvSpPr>
          <p:cNvPr id="30736" name="Rectangle 17"/>
          <p:cNvSpPr>
            <a:spLocks noChangeArrowheads="1"/>
          </p:cNvSpPr>
          <p:nvPr/>
        </p:nvSpPr>
        <p:spPr bwMode="auto">
          <a:xfrm>
            <a:off x="3325813" y="229235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CGGAAATTT</a:t>
            </a:r>
          </a:p>
        </p:txBody>
      </p:sp>
      <p:sp>
        <p:nvSpPr>
          <p:cNvPr id="30737" name="Rectangle 18"/>
          <p:cNvSpPr>
            <a:spLocks noChangeArrowheads="1"/>
          </p:cNvSpPr>
          <p:nvPr/>
        </p:nvSpPr>
        <p:spPr bwMode="auto">
          <a:xfrm>
            <a:off x="4586288" y="2451100"/>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CGGTATAC</a:t>
            </a:r>
          </a:p>
        </p:txBody>
      </p:sp>
      <p:sp>
        <p:nvSpPr>
          <p:cNvPr id="30738" name="Rectangle 19"/>
          <p:cNvSpPr>
            <a:spLocks noChangeArrowheads="1"/>
          </p:cNvSpPr>
          <p:nvPr/>
        </p:nvSpPr>
        <p:spPr bwMode="auto">
          <a:xfrm>
            <a:off x="965200" y="3241675"/>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TAGGCTATA</a:t>
            </a:r>
          </a:p>
        </p:txBody>
      </p:sp>
      <p:sp>
        <p:nvSpPr>
          <p:cNvPr id="30739" name="Rectangle 21"/>
          <p:cNvSpPr>
            <a:spLocks noChangeArrowheads="1"/>
          </p:cNvSpPr>
          <p:nvPr/>
        </p:nvSpPr>
        <p:spPr bwMode="auto">
          <a:xfrm>
            <a:off x="2465388" y="5372100"/>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30740" name="Rectangle 22"/>
          <p:cNvSpPr>
            <a:spLocks noChangeArrowheads="1"/>
          </p:cNvSpPr>
          <p:nvPr/>
        </p:nvSpPr>
        <p:spPr bwMode="auto">
          <a:xfrm>
            <a:off x="2465388" y="5197475"/>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30741" name="Rectangle 23"/>
          <p:cNvSpPr>
            <a:spLocks noChangeArrowheads="1"/>
          </p:cNvSpPr>
          <p:nvPr/>
        </p:nvSpPr>
        <p:spPr bwMode="auto">
          <a:xfrm>
            <a:off x="2730500" y="5032375"/>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CCTATCGGA</a:t>
            </a:r>
          </a:p>
        </p:txBody>
      </p:sp>
      <p:sp>
        <p:nvSpPr>
          <p:cNvPr id="30742" name="Rectangle 24"/>
          <p:cNvSpPr>
            <a:spLocks noChangeArrowheads="1"/>
          </p:cNvSpPr>
          <p:nvPr/>
        </p:nvSpPr>
        <p:spPr bwMode="auto">
          <a:xfrm>
            <a:off x="2857500" y="4867275"/>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CTATCGGAAA</a:t>
            </a:r>
          </a:p>
        </p:txBody>
      </p:sp>
      <p:sp>
        <p:nvSpPr>
          <p:cNvPr id="30743" name="Rectangle 25"/>
          <p:cNvSpPr>
            <a:spLocks noChangeArrowheads="1"/>
          </p:cNvSpPr>
          <p:nvPr/>
        </p:nvSpPr>
        <p:spPr bwMode="auto">
          <a:xfrm>
            <a:off x="3754438" y="5375275"/>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AAATTTGC</a:t>
            </a:r>
          </a:p>
        </p:txBody>
      </p:sp>
      <p:sp>
        <p:nvSpPr>
          <p:cNvPr id="30744" name="Rectangle 26"/>
          <p:cNvSpPr>
            <a:spLocks noChangeArrowheads="1"/>
          </p:cNvSpPr>
          <p:nvPr/>
        </p:nvSpPr>
        <p:spPr bwMode="auto">
          <a:xfrm>
            <a:off x="3746500" y="5210175"/>
            <a:ext cx="116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AAATTTGC</a:t>
            </a:r>
          </a:p>
        </p:txBody>
      </p:sp>
      <p:sp>
        <p:nvSpPr>
          <p:cNvPr id="30745" name="Rectangle 27"/>
          <p:cNvSpPr>
            <a:spLocks noChangeArrowheads="1"/>
          </p:cNvSpPr>
          <p:nvPr/>
        </p:nvSpPr>
        <p:spPr bwMode="auto">
          <a:xfrm>
            <a:off x="4124325" y="5032375"/>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TTTGCGGT</a:t>
            </a:r>
          </a:p>
        </p:txBody>
      </p:sp>
      <p:sp>
        <p:nvSpPr>
          <p:cNvPr id="30746" name="Rectangle 28"/>
          <p:cNvSpPr>
            <a:spLocks noChangeArrowheads="1"/>
          </p:cNvSpPr>
          <p:nvPr/>
        </p:nvSpPr>
        <p:spPr bwMode="auto">
          <a:xfrm>
            <a:off x="3222625" y="4689475"/>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TCGGAAATT</a:t>
            </a:r>
          </a:p>
        </p:txBody>
      </p:sp>
      <p:sp>
        <p:nvSpPr>
          <p:cNvPr id="30747" name="Rectangle 29"/>
          <p:cNvSpPr>
            <a:spLocks noChangeArrowheads="1"/>
          </p:cNvSpPr>
          <p:nvPr/>
        </p:nvSpPr>
        <p:spPr bwMode="auto">
          <a:xfrm>
            <a:off x="3327400" y="4537075"/>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CGGAAATTT</a:t>
            </a:r>
          </a:p>
        </p:txBody>
      </p:sp>
      <p:sp>
        <p:nvSpPr>
          <p:cNvPr id="30748" name="Rectangle 30"/>
          <p:cNvSpPr>
            <a:spLocks noChangeArrowheads="1"/>
          </p:cNvSpPr>
          <p:nvPr/>
        </p:nvSpPr>
        <p:spPr bwMode="auto">
          <a:xfrm>
            <a:off x="3322638" y="4371975"/>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CGGAAATTT</a:t>
            </a:r>
          </a:p>
        </p:txBody>
      </p:sp>
      <p:sp>
        <p:nvSpPr>
          <p:cNvPr id="30749" name="Rectangle 31"/>
          <p:cNvSpPr>
            <a:spLocks noChangeArrowheads="1"/>
          </p:cNvSpPr>
          <p:nvPr/>
        </p:nvSpPr>
        <p:spPr bwMode="auto">
          <a:xfrm>
            <a:off x="1073150" y="3087688"/>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30750" name="Rectangle 32"/>
          <p:cNvSpPr>
            <a:spLocks noChangeArrowheads="1"/>
          </p:cNvSpPr>
          <p:nvPr/>
        </p:nvSpPr>
        <p:spPr bwMode="auto">
          <a:xfrm>
            <a:off x="1069975" y="292576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30751" name="Rectangle 33"/>
          <p:cNvSpPr>
            <a:spLocks noChangeArrowheads="1"/>
          </p:cNvSpPr>
          <p:nvPr/>
        </p:nvSpPr>
        <p:spPr bwMode="auto">
          <a:xfrm>
            <a:off x="1074738" y="277336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30752" name="Rectangle 34"/>
          <p:cNvSpPr>
            <a:spLocks noChangeArrowheads="1"/>
          </p:cNvSpPr>
          <p:nvPr/>
        </p:nvSpPr>
        <p:spPr bwMode="auto">
          <a:xfrm>
            <a:off x="1201738" y="2611438"/>
            <a:ext cx="130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GGCTATATG</a:t>
            </a:r>
          </a:p>
        </p:txBody>
      </p:sp>
      <p:sp>
        <p:nvSpPr>
          <p:cNvPr id="30753" name="Rectangle 35"/>
          <p:cNvSpPr>
            <a:spLocks noChangeArrowheads="1"/>
          </p:cNvSpPr>
          <p:nvPr/>
        </p:nvSpPr>
        <p:spPr bwMode="auto">
          <a:xfrm>
            <a:off x="1474788" y="2454275"/>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CTATATGCG</a:t>
            </a:r>
          </a:p>
        </p:txBody>
      </p:sp>
      <p:sp>
        <p:nvSpPr>
          <p:cNvPr id="30754" name="Rectangle 36"/>
          <p:cNvSpPr>
            <a:spLocks noChangeArrowheads="1"/>
          </p:cNvSpPr>
          <p:nvPr/>
        </p:nvSpPr>
        <p:spPr bwMode="auto">
          <a:xfrm>
            <a:off x="390525" y="3241675"/>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
            </a:r>
          </a:p>
        </p:txBody>
      </p:sp>
      <p:sp>
        <p:nvSpPr>
          <p:cNvPr id="30755" name="Rectangle 37"/>
          <p:cNvSpPr>
            <a:spLocks noChangeArrowheads="1"/>
          </p:cNvSpPr>
          <p:nvPr/>
        </p:nvSpPr>
        <p:spPr bwMode="auto">
          <a:xfrm>
            <a:off x="390525" y="3089275"/>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
            </a:r>
          </a:p>
        </p:txBody>
      </p:sp>
      <p:sp>
        <p:nvSpPr>
          <p:cNvPr id="30756" name="Rectangle 38"/>
          <p:cNvSpPr>
            <a:spLocks noChangeArrowheads="1"/>
          </p:cNvSpPr>
          <p:nvPr/>
        </p:nvSpPr>
        <p:spPr bwMode="auto">
          <a:xfrm>
            <a:off x="390525" y="2930525"/>
            <a:ext cx="747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a:t>
            </a:r>
          </a:p>
        </p:txBody>
      </p:sp>
      <p:sp>
        <p:nvSpPr>
          <p:cNvPr id="30757" name="Rectangle 39"/>
          <p:cNvSpPr>
            <a:spLocks noChangeArrowheads="1"/>
          </p:cNvSpPr>
          <p:nvPr/>
        </p:nvSpPr>
        <p:spPr bwMode="auto">
          <a:xfrm>
            <a:off x="390525" y="2771775"/>
            <a:ext cx="747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a:t>
            </a:r>
          </a:p>
        </p:txBody>
      </p:sp>
      <p:sp>
        <p:nvSpPr>
          <p:cNvPr id="30758" name="Rectangle 40"/>
          <p:cNvSpPr>
            <a:spLocks noChangeArrowheads="1"/>
          </p:cNvSpPr>
          <p:nvPr/>
        </p:nvSpPr>
        <p:spPr bwMode="auto">
          <a:xfrm>
            <a:off x="390525" y="2619375"/>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t>
            </a:r>
          </a:p>
        </p:txBody>
      </p:sp>
      <p:sp>
        <p:nvSpPr>
          <p:cNvPr id="30759" name="Rectangle 41"/>
          <p:cNvSpPr>
            <a:spLocks noChangeArrowheads="1"/>
          </p:cNvSpPr>
          <p:nvPr/>
        </p:nvSpPr>
        <p:spPr bwMode="auto">
          <a:xfrm>
            <a:off x="5094288" y="3073400"/>
            <a:ext cx="85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ATAC…</a:t>
            </a:r>
          </a:p>
        </p:txBody>
      </p:sp>
      <p:sp>
        <p:nvSpPr>
          <p:cNvPr id="30760" name="Rectangle 42"/>
          <p:cNvSpPr>
            <a:spLocks noChangeArrowheads="1"/>
          </p:cNvSpPr>
          <p:nvPr/>
        </p:nvSpPr>
        <p:spPr bwMode="auto">
          <a:xfrm>
            <a:off x="5464175" y="2921000"/>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a:t>
            </a:r>
          </a:p>
        </p:txBody>
      </p:sp>
      <p:sp>
        <p:nvSpPr>
          <p:cNvPr id="30761" name="Rectangle 43"/>
          <p:cNvSpPr>
            <a:spLocks noChangeArrowheads="1"/>
          </p:cNvSpPr>
          <p:nvPr/>
        </p:nvSpPr>
        <p:spPr bwMode="auto">
          <a:xfrm>
            <a:off x="5464175" y="2759075"/>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a:t>
            </a:r>
          </a:p>
        </p:txBody>
      </p:sp>
      <p:sp>
        <p:nvSpPr>
          <p:cNvPr id="30762" name="Rectangle 44"/>
          <p:cNvSpPr>
            <a:spLocks noChangeArrowheads="1"/>
          </p:cNvSpPr>
          <p:nvPr/>
        </p:nvSpPr>
        <p:spPr bwMode="auto">
          <a:xfrm>
            <a:off x="381000" y="2454275"/>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t>
            </a:r>
          </a:p>
        </p:txBody>
      </p:sp>
      <p:sp>
        <p:nvSpPr>
          <p:cNvPr id="30763" name="Rectangle 45"/>
          <p:cNvSpPr>
            <a:spLocks noChangeArrowheads="1"/>
          </p:cNvSpPr>
          <p:nvPr/>
        </p:nvSpPr>
        <p:spPr bwMode="auto">
          <a:xfrm>
            <a:off x="382588" y="2292350"/>
            <a:ext cx="1122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…CCATAG</a:t>
            </a:r>
          </a:p>
        </p:txBody>
      </p:sp>
      <p:sp>
        <p:nvSpPr>
          <p:cNvPr id="30764" name="Rectangle 46"/>
          <p:cNvSpPr>
            <a:spLocks noChangeArrowheads="1"/>
          </p:cNvSpPr>
          <p:nvPr/>
        </p:nvSpPr>
        <p:spPr bwMode="auto">
          <a:xfrm>
            <a:off x="1849438" y="2292350"/>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TATGCGCCC</a:t>
            </a:r>
          </a:p>
        </p:txBody>
      </p:sp>
      <p:sp>
        <p:nvSpPr>
          <p:cNvPr id="30765" name="Rectangle 47"/>
          <p:cNvSpPr>
            <a:spLocks noChangeArrowheads="1"/>
          </p:cNvSpPr>
          <p:nvPr/>
        </p:nvSpPr>
        <p:spPr bwMode="auto">
          <a:xfrm>
            <a:off x="4702175" y="2130425"/>
            <a:ext cx="123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GGTATAC…</a:t>
            </a:r>
          </a:p>
        </p:txBody>
      </p:sp>
      <p:sp>
        <p:nvSpPr>
          <p:cNvPr id="30766" name="Rectangle 48"/>
          <p:cNvSpPr>
            <a:spLocks noChangeArrowheads="1"/>
          </p:cNvSpPr>
          <p:nvPr/>
        </p:nvSpPr>
        <p:spPr bwMode="auto">
          <a:xfrm>
            <a:off x="4587875" y="2292350"/>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CGGTATAC</a:t>
            </a:r>
          </a:p>
        </p:txBody>
      </p:sp>
      <p:sp>
        <p:nvSpPr>
          <p:cNvPr id="30767" name="Rectangle 50"/>
          <p:cNvSpPr>
            <a:spLocks noChangeArrowheads="1"/>
          </p:cNvSpPr>
          <p:nvPr/>
        </p:nvSpPr>
        <p:spPr bwMode="auto">
          <a:xfrm>
            <a:off x="3522663" y="4210050"/>
            <a:ext cx="130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GGAAATTTG</a:t>
            </a:r>
          </a:p>
        </p:txBody>
      </p:sp>
      <p:sp>
        <p:nvSpPr>
          <p:cNvPr id="30768" name="Text Box 51"/>
          <p:cNvSpPr txBox="1">
            <a:spLocks noChangeArrowheads="1"/>
          </p:cNvSpPr>
          <p:nvPr/>
        </p:nvSpPr>
        <p:spPr bwMode="auto">
          <a:xfrm>
            <a:off x="398463" y="5638800"/>
            <a:ext cx="5583237" cy="327025"/>
          </a:xfrm>
          <a:prstGeom prst="rect">
            <a:avLst/>
          </a:prstGeom>
          <a:noFill/>
          <a:ln w="22225">
            <a:solidFill>
              <a:srgbClr val="99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solidFill>
                  <a:srgbClr val="777777"/>
                </a:solidFill>
              </a:rPr>
              <a:t>…CCATAGGCTATATGCGCCCTATCGGCAATTTGCGGTATAC…</a:t>
            </a:r>
          </a:p>
        </p:txBody>
      </p:sp>
      <p:sp>
        <p:nvSpPr>
          <p:cNvPr id="30769" name="Rectangle 52"/>
          <p:cNvSpPr>
            <a:spLocks noChangeArrowheads="1"/>
          </p:cNvSpPr>
          <p:nvPr/>
        </p:nvSpPr>
        <p:spPr bwMode="auto">
          <a:xfrm>
            <a:off x="5094288" y="5391150"/>
            <a:ext cx="85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ATAC…</a:t>
            </a:r>
          </a:p>
        </p:txBody>
      </p:sp>
      <p:sp>
        <p:nvSpPr>
          <p:cNvPr id="30770" name="Rectangle 53"/>
          <p:cNvSpPr>
            <a:spLocks noChangeArrowheads="1"/>
          </p:cNvSpPr>
          <p:nvPr/>
        </p:nvSpPr>
        <p:spPr bwMode="auto">
          <a:xfrm>
            <a:off x="417513" y="5381625"/>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
            </a:r>
          </a:p>
        </p:txBody>
      </p:sp>
      <p:sp>
        <p:nvSpPr>
          <p:cNvPr id="30771" name="Rectangle 54"/>
          <p:cNvSpPr>
            <a:spLocks noChangeArrowheads="1"/>
          </p:cNvSpPr>
          <p:nvPr/>
        </p:nvSpPr>
        <p:spPr bwMode="auto">
          <a:xfrm>
            <a:off x="3608388" y="4038600"/>
            <a:ext cx="1347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 GAAATTTGC</a:t>
            </a:r>
          </a:p>
        </p:txBody>
      </p:sp>
      <p:sp>
        <p:nvSpPr>
          <p:cNvPr id="30772" name="AutoShape 59"/>
          <p:cNvSpPr>
            <a:spLocks/>
          </p:cNvSpPr>
          <p:nvPr/>
        </p:nvSpPr>
        <p:spPr bwMode="auto">
          <a:xfrm>
            <a:off x="6076950" y="2263775"/>
            <a:ext cx="323850" cy="1219200"/>
          </a:xfrm>
          <a:prstGeom prst="rightBrace">
            <a:avLst>
              <a:gd name="adj1" fmla="val 3137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30773" name="AutoShape 60"/>
          <p:cNvSpPr>
            <a:spLocks/>
          </p:cNvSpPr>
          <p:nvPr/>
        </p:nvSpPr>
        <p:spPr bwMode="auto">
          <a:xfrm>
            <a:off x="6096000" y="4105275"/>
            <a:ext cx="266700" cy="1447800"/>
          </a:xfrm>
          <a:prstGeom prst="rightBrace">
            <a:avLst>
              <a:gd name="adj1" fmla="val 4523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x-none"/>
              <a:t>Short Read Alignment</a:t>
            </a:r>
          </a:p>
        </p:txBody>
      </p:sp>
      <p:sp>
        <p:nvSpPr>
          <p:cNvPr id="31746" name="Rectangle 3"/>
          <p:cNvSpPr>
            <a:spLocks noGrp="1" noChangeArrowheads="1"/>
          </p:cNvSpPr>
          <p:nvPr>
            <p:ph type="body" idx="1"/>
          </p:nvPr>
        </p:nvSpPr>
        <p:spPr>
          <a:xfrm>
            <a:off x="457200" y="2057400"/>
            <a:ext cx="8229600" cy="4572000"/>
          </a:xfrm>
        </p:spPr>
        <p:txBody>
          <a:bodyPr/>
          <a:lstStyle/>
          <a:p>
            <a:pPr eaLnBrk="1" hangingPunct="1"/>
            <a:r>
              <a:rPr lang="en-US" altLang="x-none"/>
              <a:t>Given a reference and a set of reads, report at least one </a:t>
            </a:r>
            <a:r>
              <a:rPr lang="ja-JP" altLang="en-US"/>
              <a:t>“</a:t>
            </a:r>
            <a:r>
              <a:rPr lang="en-US" altLang="ja-JP"/>
              <a:t>good</a:t>
            </a:r>
            <a:r>
              <a:rPr lang="ja-JP" altLang="en-US"/>
              <a:t>”</a:t>
            </a:r>
            <a:r>
              <a:rPr lang="en-US" altLang="ja-JP"/>
              <a:t> local alignment for each read if one exists</a:t>
            </a:r>
          </a:p>
          <a:p>
            <a:pPr lvl="1" eaLnBrk="1" hangingPunct="1"/>
            <a:r>
              <a:rPr lang="en-US" altLang="x-none" sz="2000">
                <a:ea typeface="ＭＳ Ｐゴシック" charset="-128"/>
              </a:rPr>
              <a:t>Approximate answer to: where in genome did read originate?</a:t>
            </a:r>
          </a:p>
          <a:p>
            <a:pPr eaLnBrk="1" hangingPunct="1"/>
            <a:endParaRPr lang="en-US" altLang="x-none" sz="2000"/>
          </a:p>
          <a:p>
            <a:pPr eaLnBrk="1" hangingPunct="1"/>
            <a:endParaRPr lang="en-US" altLang="x-none" sz="2000"/>
          </a:p>
        </p:txBody>
      </p:sp>
      <p:sp>
        <p:nvSpPr>
          <p:cNvPr id="31747" name="Text Box 10"/>
          <p:cNvSpPr txBox="1">
            <a:spLocks noChangeArrowheads="1"/>
          </p:cNvSpPr>
          <p:nvPr/>
        </p:nvSpPr>
        <p:spPr bwMode="auto">
          <a:xfrm>
            <a:off x="5181600" y="4171950"/>
            <a:ext cx="1539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600">
                <a:latin typeface="Courier New" charset="0"/>
              </a:rPr>
              <a:t>…TGATCA</a:t>
            </a:r>
            <a:r>
              <a:rPr lang="en-US" altLang="x-none" sz="1600">
                <a:solidFill>
                  <a:srgbClr val="FF0000"/>
                </a:solidFill>
                <a:latin typeface="Courier New" charset="0"/>
              </a:rPr>
              <a:t>T</a:t>
            </a:r>
            <a:r>
              <a:rPr lang="en-US" altLang="x-none" sz="1600">
                <a:latin typeface="Courier New" charset="0"/>
              </a:rPr>
              <a:t>A…</a:t>
            </a:r>
          </a:p>
          <a:p>
            <a:pPr eaLnBrk="1" hangingPunct="1"/>
            <a:r>
              <a:rPr lang="en-US" altLang="x-none" sz="1600">
                <a:latin typeface="Courier New" charset="0"/>
              </a:rPr>
              <a:t>  GATCA</a:t>
            </a:r>
            <a:r>
              <a:rPr lang="en-US" altLang="x-none" sz="1600">
                <a:solidFill>
                  <a:srgbClr val="FF0000"/>
                </a:solidFill>
                <a:latin typeface="Courier New" charset="0"/>
              </a:rPr>
              <a:t>A</a:t>
            </a:r>
          </a:p>
        </p:txBody>
      </p:sp>
      <p:sp>
        <p:nvSpPr>
          <p:cNvPr id="31748" name="Text Box 11"/>
          <p:cNvSpPr txBox="1">
            <a:spLocks noChangeArrowheads="1"/>
          </p:cNvSpPr>
          <p:nvPr/>
        </p:nvSpPr>
        <p:spPr bwMode="auto">
          <a:xfrm>
            <a:off x="7620000" y="4171950"/>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600">
                <a:latin typeface="Courier New" charset="0"/>
              </a:rPr>
              <a:t>…TGA</a:t>
            </a:r>
            <a:r>
              <a:rPr lang="en-US" altLang="x-none" sz="1600">
                <a:solidFill>
                  <a:srgbClr val="FF0000"/>
                </a:solidFill>
                <a:latin typeface="Courier New" charset="0"/>
              </a:rPr>
              <a:t>TC</a:t>
            </a:r>
            <a:r>
              <a:rPr lang="en-US" altLang="x-none" sz="1600">
                <a:latin typeface="Courier New" charset="0"/>
              </a:rPr>
              <a:t>ATA…</a:t>
            </a:r>
          </a:p>
          <a:p>
            <a:pPr eaLnBrk="1" hangingPunct="1"/>
            <a:r>
              <a:rPr lang="en-US" altLang="x-none" sz="1600">
                <a:latin typeface="Courier New" charset="0"/>
              </a:rPr>
              <a:t>  GA</a:t>
            </a:r>
            <a:r>
              <a:rPr lang="en-US" altLang="x-none" sz="1600">
                <a:solidFill>
                  <a:srgbClr val="FF0000"/>
                </a:solidFill>
                <a:latin typeface="Courier New" charset="0"/>
              </a:rPr>
              <a:t>GA</a:t>
            </a:r>
            <a:r>
              <a:rPr lang="en-US" altLang="x-none" sz="1600">
                <a:latin typeface="Courier New" charset="0"/>
              </a:rPr>
              <a:t>AT</a:t>
            </a:r>
          </a:p>
        </p:txBody>
      </p:sp>
      <p:sp>
        <p:nvSpPr>
          <p:cNvPr id="31749" name="Text Box 12"/>
          <p:cNvSpPr txBox="1">
            <a:spLocks noChangeArrowheads="1"/>
          </p:cNvSpPr>
          <p:nvPr/>
        </p:nvSpPr>
        <p:spPr bwMode="auto">
          <a:xfrm>
            <a:off x="6538913" y="4271963"/>
            <a:ext cx="1157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600" b="0"/>
              <a:t>better than</a:t>
            </a:r>
          </a:p>
        </p:txBody>
      </p:sp>
      <p:sp>
        <p:nvSpPr>
          <p:cNvPr id="31750" name="Rectangle 17"/>
          <p:cNvSpPr>
            <a:spLocks noChangeArrowheads="1"/>
          </p:cNvSpPr>
          <p:nvPr/>
        </p:nvSpPr>
        <p:spPr bwMode="auto">
          <a:xfrm>
            <a:off x="381000" y="35052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20000"/>
              </a:spcBef>
              <a:buFontTx/>
              <a:buChar char="•"/>
            </a:pPr>
            <a:r>
              <a:rPr lang="en-US" altLang="x-none" b="0">
                <a:latin typeface="Tahoma" charset="0"/>
              </a:rPr>
              <a:t>What is </a:t>
            </a:r>
            <a:r>
              <a:rPr lang="ja-JP" altLang="en-US" b="0">
                <a:latin typeface="Tahoma" charset="0"/>
              </a:rPr>
              <a:t>“</a:t>
            </a:r>
            <a:r>
              <a:rPr lang="en-US" altLang="ja-JP" b="0">
                <a:latin typeface="Tahoma" charset="0"/>
              </a:rPr>
              <a:t>good</a:t>
            </a:r>
            <a:r>
              <a:rPr lang="ja-JP" altLang="en-US" b="0">
                <a:latin typeface="Tahoma" charset="0"/>
              </a:rPr>
              <a:t>”</a:t>
            </a:r>
            <a:r>
              <a:rPr lang="en-US" altLang="ja-JP" b="0">
                <a:latin typeface="Tahoma" charset="0"/>
              </a:rPr>
              <a:t>?  For now, we concentrate on:</a:t>
            </a:r>
            <a:endParaRPr lang="en-US" altLang="x-none" b="0">
              <a:latin typeface="Tahoma" charset="0"/>
            </a:endParaRPr>
          </a:p>
        </p:txBody>
      </p:sp>
      <p:sp>
        <p:nvSpPr>
          <p:cNvPr id="31751" name="Text Box 18"/>
          <p:cNvSpPr txBox="1">
            <a:spLocks noChangeArrowheads="1"/>
          </p:cNvSpPr>
          <p:nvPr/>
        </p:nvSpPr>
        <p:spPr bwMode="auto">
          <a:xfrm>
            <a:off x="5181600" y="4829175"/>
            <a:ext cx="1479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600">
                <a:latin typeface="Courier New" charset="0"/>
              </a:rPr>
              <a:t>…TGAT</a:t>
            </a:r>
            <a:r>
              <a:rPr lang="en-US" altLang="x-none" sz="1600">
                <a:solidFill>
                  <a:srgbClr val="FF0000"/>
                </a:solidFill>
                <a:latin typeface="Courier New" charset="0"/>
              </a:rPr>
              <a:t>AT</a:t>
            </a:r>
            <a:r>
              <a:rPr lang="en-US" altLang="x-none" sz="1600">
                <a:latin typeface="Courier New" charset="0"/>
              </a:rPr>
              <a:t>TA…</a:t>
            </a:r>
          </a:p>
          <a:p>
            <a:pPr eaLnBrk="1" hangingPunct="1"/>
            <a:r>
              <a:rPr lang="en-US" altLang="x-none" sz="1600">
                <a:latin typeface="Courier New" charset="0"/>
              </a:rPr>
              <a:t>  GAT</a:t>
            </a:r>
            <a:r>
              <a:rPr lang="en-US" altLang="x-none" sz="1600">
                <a:solidFill>
                  <a:srgbClr val="FF0000"/>
                </a:solidFill>
                <a:latin typeface="Courier New" charset="0"/>
              </a:rPr>
              <a:t>ca</a:t>
            </a:r>
            <a:r>
              <a:rPr lang="en-US" altLang="x-none" sz="1600">
                <a:latin typeface="Courier New" charset="0"/>
              </a:rPr>
              <a:t>T</a:t>
            </a:r>
          </a:p>
        </p:txBody>
      </p:sp>
      <p:sp>
        <p:nvSpPr>
          <p:cNvPr id="31752" name="Text Box 19"/>
          <p:cNvSpPr txBox="1">
            <a:spLocks noChangeArrowheads="1"/>
          </p:cNvSpPr>
          <p:nvPr/>
        </p:nvSpPr>
        <p:spPr bwMode="auto">
          <a:xfrm>
            <a:off x="7604125" y="4829175"/>
            <a:ext cx="1463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600">
                <a:latin typeface="Courier New" charset="0"/>
              </a:rPr>
              <a:t>…TG</a:t>
            </a:r>
            <a:r>
              <a:rPr lang="en-US" altLang="x-none" sz="1600">
                <a:solidFill>
                  <a:srgbClr val="FF0000"/>
                </a:solidFill>
                <a:latin typeface="Courier New" charset="0"/>
              </a:rPr>
              <a:t>AT</a:t>
            </a:r>
            <a:r>
              <a:rPr lang="en-US" altLang="x-none" sz="1600">
                <a:latin typeface="Courier New" charset="0"/>
              </a:rPr>
              <a:t>caTA…</a:t>
            </a:r>
          </a:p>
          <a:p>
            <a:pPr eaLnBrk="1" hangingPunct="1"/>
            <a:r>
              <a:rPr lang="en-US" altLang="x-none" sz="1600">
                <a:latin typeface="Courier New" charset="0"/>
              </a:rPr>
              <a:t>  G</a:t>
            </a:r>
            <a:r>
              <a:rPr lang="en-US" altLang="x-none" sz="1600">
                <a:solidFill>
                  <a:srgbClr val="FF0000"/>
                </a:solidFill>
                <a:latin typeface="Courier New" charset="0"/>
              </a:rPr>
              <a:t>TA</a:t>
            </a:r>
            <a:r>
              <a:rPr lang="en-US" altLang="x-none" sz="1600">
                <a:latin typeface="Courier New" charset="0"/>
              </a:rPr>
              <a:t>CAT</a:t>
            </a:r>
          </a:p>
        </p:txBody>
      </p:sp>
      <p:sp>
        <p:nvSpPr>
          <p:cNvPr id="31753" name="Text Box 22"/>
          <p:cNvSpPr txBox="1">
            <a:spLocks noChangeArrowheads="1"/>
          </p:cNvSpPr>
          <p:nvPr/>
        </p:nvSpPr>
        <p:spPr bwMode="auto">
          <a:xfrm>
            <a:off x="6538913" y="4921250"/>
            <a:ext cx="1157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600" b="0"/>
              <a:t>better than</a:t>
            </a:r>
          </a:p>
        </p:txBody>
      </p:sp>
      <p:sp>
        <p:nvSpPr>
          <p:cNvPr id="31754" name="Line 23"/>
          <p:cNvSpPr>
            <a:spLocks noChangeShapeType="1"/>
          </p:cNvSpPr>
          <p:nvPr/>
        </p:nvSpPr>
        <p:spPr bwMode="auto">
          <a:xfrm flipV="1">
            <a:off x="558165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Line 24"/>
          <p:cNvSpPr>
            <a:spLocks noChangeShapeType="1"/>
          </p:cNvSpPr>
          <p:nvPr/>
        </p:nvSpPr>
        <p:spPr bwMode="auto">
          <a:xfrm flipV="1">
            <a:off x="569595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25"/>
          <p:cNvSpPr>
            <a:spLocks noChangeShapeType="1"/>
          </p:cNvSpPr>
          <p:nvPr/>
        </p:nvSpPr>
        <p:spPr bwMode="auto">
          <a:xfrm flipV="1">
            <a:off x="581660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26"/>
          <p:cNvSpPr>
            <a:spLocks noChangeShapeType="1"/>
          </p:cNvSpPr>
          <p:nvPr/>
        </p:nvSpPr>
        <p:spPr bwMode="auto">
          <a:xfrm flipV="1">
            <a:off x="594360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7"/>
          <p:cNvSpPr>
            <a:spLocks noChangeShapeType="1"/>
          </p:cNvSpPr>
          <p:nvPr/>
        </p:nvSpPr>
        <p:spPr bwMode="auto">
          <a:xfrm flipV="1">
            <a:off x="605155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9"/>
          <p:cNvSpPr>
            <a:spLocks noChangeShapeType="1"/>
          </p:cNvSpPr>
          <p:nvPr/>
        </p:nvSpPr>
        <p:spPr bwMode="auto">
          <a:xfrm flipV="1">
            <a:off x="802640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30"/>
          <p:cNvSpPr>
            <a:spLocks noChangeShapeType="1"/>
          </p:cNvSpPr>
          <p:nvPr/>
        </p:nvSpPr>
        <p:spPr bwMode="auto">
          <a:xfrm flipV="1">
            <a:off x="814070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33"/>
          <p:cNvSpPr>
            <a:spLocks noChangeShapeType="1"/>
          </p:cNvSpPr>
          <p:nvPr/>
        </p:nvSpPr>
        <p:spPr bwMode="auto">
          <a:xfrm flipV="1">
            <a:off x="849630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34"/>
          <p:cNvSpPr>
            <a:spLocks noChangeShapeType="1"/>
          </p:cNvSpPr>
          <p:nvPr/>
        </p:nvSpPr>
        <p:spPr bwMode="auto">
          <a:xfrm flipV="1">
            <a:off x="8623300" y="4419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35"/>
          <p:cNvSpPr>
            <a:spLocks noChangeShapeType="1"/>
          </p:cNvSpPr>
          <p:nvPr/>
        </p:nvSpPr>
        <p:spPr bwMode="auto">
          <a:xfrm flipV="1">
            <a:off x="5595938" y="5081588"/>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36"/>
          <p:cNvSpPr>
            <a:spLocks noChangeShapeType="1"/>
          </p:cNvSpPr>
          <p:nvPr/>
        </p:nvSpPr>
        <p:spPr bwMode="auto">
          <a:xfrm flipV="1">
            <a:off x="5710238" y="5081588"/>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37"/>
          <p:cNvSpPr>
            <a:spLocks noChangeShapeType="1"/>
          </p:cNvSpPr>
          <p:nvPr/>
        </p:nvSpPr>
        <p:spPr bwMode="auto">
          <a:xfrm flipV="1">
            <a:off x="5830888" y="5081588"/>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40"/>
          <p:cNvSpPr>
            <a:spLocks noChangeShapeType="1"/>
          </p:cNvSpPr>
          <p:nvPr/>
        </p:nvSpPr>
        <p:spPr bwMode="auto">
          <a:xfrm flipV="1">
            <a:off x="6192838" y="5081588"/>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41"/>
          <p:cNvSpPr>
            <a:spLocks noChangeShapeType="1"/>
          </p:cNvSpPr>
          <p:nvPr/>
        </p:nvSpPr>
        <p:spPr bwMode="auto">
          <a:xfrm flipV="1">
            <a:off x="8013700" y="5081588"/>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44"/>
          <p:cNvSpPr>
            <a:spLocks noChangeShapeType="1"/>
          </p:cNvSpPr>
          <p:nvPr/>
        </p:nvSpPr>
        <p:spPr bwMode="auto">
          <a:xfrm flipV="1">
            <a:off x="8375650" y="5081588"/>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45"/>
          <p:cNvSpPr>
            <a:spLocks noChangeShapeType="1"/>
          </p:cNvSpPr>
          <p:nvPr/>
        </p:nvSpPr>
        <p:spPr bwMode="auto">
          <a:xfrm flipV="1">
            <a:off x="8483600" y="5081588"/>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46"/>
          <p:cNvSpPr>
            <a:spLocks noChangeShapeType="1"/>
          </p:cNvSpPr>
          <p:nvPr/>
        </p:nvSpPr>
        <p:spPr bwMode="auto">
          <a:xfrm flipV="1">
            <a:off x="8610600" y="5081588"/>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Rectangle 47"/>
          <p:cNvSpPr>
            <a:spLocks noChangeArrowheads="1"/>
          </p:cNvSpPr>
          <p:nvPr/>
        </p:nvSpPr>
        <p:spPr bwMode="auto">
          <a:xfrm>
            <a:off x="381000" y="3962400"/>
            <a:ext cx="4724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lvl="1" eaLnBrk="1" hangingPunct="1">
              <a:spcBef>
                <a:spcPct val="20000"/>
              </a:spcBef>
              <a:buFontTx/>
              <a:buChar char="–"/>
            </a:pPr>
            <a:r>
              <a:rPr lang="en-US" altLang="x-none" b="0">
                <a:latin typeface="Tahoma" charset="0"/>
              </a:rPr>
              <a:t>Fewer mismatches is better</a:t>
            </a:r>
          </a:p>
          <a:p>
            <a:pPr lvl="1" eaLnBrk="1" hangingPunct="1">
              <a:spcBef>
                <a:spcPct val="20000"/>
              </a:spcBef>
              <a:buFontTx/>
              <a:buChar char="–"/>
            </a:pPr>
            <a:r>
              <a:rPr lang="en-US" altLang="x-none" b="0">
                <a:latin typeface="Tahoma" charset="0"/>
              </a:rPr>
              <a:t>Failing to align a low-quality base is better than failing to align a high-quality base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tLang="x-none"/>
              <a:t>Short Read Alignment</a:t>
            </a:r>
          </a:p>
        </p:txBody>
      </p:sp>
      <p:pic>
        <p:nvPicPr>
          <p:cNvPr id="32770"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077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le 5"/>
          <p:cNvSpPr>
            <a:spLocks noGrp="1"/>
          </p:cNvSpPr>
          <p:nvPr>
            <p:ph type="ctrTitle"/>
          </p:nvPr>
        </p:nvSpPr>
        <p:spPr/>
        <p:txBody>
          <a:bodyPr/>
          <a:lstStyle/>
          <a:p>
            <a:r>
              <a:rPr lang="en-US" altLang="x-none" b="1"/>
              <a:t>Mapping Reads Using a Hash Table</a:t>
            </a:r>
          </a:p>
        </p:txBody>
      </p:sp>
      <p:sp>
        <p:nvSpPr>
          <p:cNvPr id="33794" name="Subtitle 6"/>
          <p:cNvSpPr>
            <a:spLocks noGrp="1"/>
          </p:cNvSpPr>
          <p:nvPr>
            <p:ph type="subTitle" idx="1"/>
          </p:nvPr>
        </p:nvSpPr>
        <p:spPr/>
        <p:txBody>
          <a:bodyPr/>
          <a:lstStyle/>
          <a:p>
            <a:r>
              <a:rPr lang="en-US" altLang="x-none"/>
              <a:t>MAQ, SOAP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Naïve Way</a:t>
            </a:r>
            <a:endParaRPr lang="en-US" dirty="0"/>
          </a:p>
        </p:txBody>
      </p:sp>
      <p:pic>
        <p:nvPicPr>
          <p:cNvPr id="3" name="Picture 2"/>
          <p:cNvPicPr>
            <a:picLocks noChangeAspect="1"/>
          </p:cNvPicPr>
          <p:nvPr/>
        </p:nvPicPr>
        <p:blipFill>
          <a:blip r:embed="rId2"/>
          <a:stretch>
            <a:fillRect/>
          </a:stretch>
        </p:blipFill>
        <p:spPr>
          <a:xfrm>
            <a:off x="381000" y="1922224"/>
            <a:ext cx="5706809" cy="4935776"/>
          </a:xfrm>
          <a:prstGeom prst="rect">
            <a:avLst/>
          </a:prstGeom>
        </p:spPr>
      </p:pic>
      <p:sp>
        <p:nvSpPr>
          <p:cNvPr id="4" name="TextBox 3"/>
          <p:cNvSpPr txBox="1"/>
          <p:nvPr/>
        </p:nvSpPr>
        <p:spPr>
          <a:xfrm>
            <a:off x="6248400" y="3733800"/>
            <a:ext cx="2698688" cy="369332"/>
          </a:xfrm>
          <a:prstGeom prst="rect">
            <a:avLst/>
          </a:prstGeom>
          <a:noFill/>
        </p:spPr>
        <p:txBody>
          <a:bodyPr wrap="none" rtlCol="0">
            <a:spAutoFit/>
          </a:bodyPr>
          <a:lstStyle/>
          <a:p>
            <a:r>
              <a:rPr lang="en-US" dirty="0" smtClean="0"/>
              <a:t>Dynamic programming</a:t>
            </a:r>
            <a:endParaRPr lang="en-US" dirty="0"/>
          </a:p>
        </p:txBody>
      </p:sp>
    </p:spTree>
    <p:extLst>
      <p:ext uri="{BB962C8B-B14F-4D97-AF65-F5344CB8AC3E}">
        <p14:creationId xmlns:p14="http://schemas.microsoft.com/office/powerpoint/2010/main" val="87351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x-none" sz="3800"/>
              <a:t>Mapping Methods: </a:t>
            </a:r>
            <a:br>
              <a:rPr lang="en-US" altLang="x-none" sz="3800"/>
            </a:br>
            <a:r>
              <a:rPr lang="en-US" altLang="x-none" sz="3800"/>
              <a:t>Indexing the Oligonucleotide Reads</a:t>
            </a:r>
          </a:p>
        </p:txBody>
      </p:sp>
      <p:sp>
        <p:nvSpPr>
          <p:cNvPr id="34818" name="Rectangle 3"/>
          <p:cNvSpPr>
            <a:spLocks noGrp="1" noChangeArrowheads="1"/>
          </p:cNvSpPr>
          <p:nvPr>
            <p:ph type="body" idx="1"/>
          </p:nvPr>
        </p:nvSpPr>
        <p:spPr>
          <a:xfrm>
            <a:off x="914400" y="1600200"/>
            <a:ext cx="7772400" cy="4800600"/>
          </a:xfrm>
        </p:spPr>
        <p:txBody>
          <a:bodyPr/>
          <a:lstStyle/>
          <a:p>
            <a:pPr eaLnBrk="1" hangingPunct="1"/>
            <a:r>
              <a:rPr lang="en-US" altLang="x-none"/>
              <a:t>ELAND (Cox, unpublished)</a:t>
            </a:r>
          </a:p>
          <a:p>
            <a:pPr lvl="1" eaLnBrk="1" hangingPunct="1"/>
            <a:r>
              <a:rPr lang="ja-JP" altLang="en-US" sz="2200">
                <a:ea typeface="ＭＳ Ｐゴシック" charset="-128"/>
              </a:rPr>
              <a:t>“</a:t>
            </a:r>
            <a:r>
              <a:rPr lang="en-US" altLang="ja-JP" sz="2200">
                <a:ea typeface="ＭＳ Ｐゴシック" charset="-128"/>
              </a:rPr>
              <a:t>Efficient Large-Scale Alignment of Nucleotide Databases</a:t>
            </a:r>
            <a:r>
              <a:rPr lang="ja-JP" altLang="en-US" sz="2200">
                <a:ea typeface="ＭＳ Ｐゴシック" charset="-128"/>
              </a:rPr>
              <a:t>”</a:t>
            </a:r>
            <a:r>
              <a:rPr lang="en-US" altLang="ja-JP" sz="2200">
                <a:ea typeface="ＭＳ Ｐゴシック" charset="-128"/>
              </a:rPr>
              <a:t> (Solexa Ltd.)</a:t>
            </a:r>
          </a:p>
          <a:p>
            <a:pPr eaLnBrk="1" hangingPunct="1"/>
            <a:r>
              <a:rPr lang="en-US" altLang="x-none"/>
              <a:t>SeqMap (Jiang, 2008)</a:t>
            </a:r>
          </a:p>
          <a:p>
            <a:pPr lvl="1" eaLnBrk="1" hangingPunct="1"/>
            <a:r>
              <a:rPr lang="ja-JP" altLang="en-US" sz="2200">
                <a:ea typeface="ＭＳ Ｐゴシック" charset="-128"/>
              </a:rPr>
              <a:t>“</a:t>
            </a:r>
            <a:r>
              <a:rPr lang="en-US" altLang="ja-JP" sz="2200">
                <a:ea typeface="ＭＳ Ｐゴシック" charset="-128"/>
              </a:rPr>
              <a:t>Mapping massive amount of oligonucleotides to the genome</a:t>
            </a:r>
            <a:r>
              <a:rPr lang="ja-JP" altLang="en-US" sz="2200">
                <a:ea typeface="ＭＳ Ｐゴシック" charset="-128"/>
              </a:rPr>
              <a:t>”</a:t>
            </a:r>
            <a:endParaRPr lang="en-US" altLang="ja-JP" sz="2200">
              <a:ea typeface="ＭＳ Ｐゴシック" charset="-128"/>
            </a:endParaRPr>
          </a:p>
          <a:p>
            <a:pPr eaLnBrk="1" hangingPunct="1"/>
            <a:r>
              <a:rPr lang="en-US" altLang="x-none"/>
              <a:t>RMAP (Smith, 2008) </a:t>
            </a:r>
          </a:p>
          <a:p>
            <a:pPr lvl="1" eaLnBrk="1" hangingPunct="1"/>
            <a:r>
              <a:rPr lang="ja-JP" altLang="en-US" sz="2200">
                <a:ea typeface="ＭＳ Ｐゴシック" charset="-128"/>
              </a:rPr>
              <a:t>“</a:t>
            </a:r>
            <a:r>
              <a:rPr lang="en-US" altLang="ja-JP" sz="2200">
                <a:ea typeface="ＭＳ Ｐゴシック" charset="-128"/>
              </a:rPr>
              <a:t>Using quality scores and longer reads improves accuracy of Solexa read mapping</a:t>
            </a:r>
            <a:r>
              <a:rPr lang="ja-JP" altLang="en-US" sz="2200">
                <a:ea typeface="ＭＳ Ｐゴシック" charset="-128"/>
              </a:rPr>
              <a:t>”</a:t>
            </a:r>
            <a:endParaRPr lang="en-US" altLang="ja-JP" sz="2200">
              <a:ea typeface="ＭＳ Ｐゴシック" charset="-128"/>
            </a:endParaRPr>
          </a:p>
          <a:p>
            <a:pPr eaLnBrk="1" hangingPunct="1"/>
            <a:r>
              <a:rPr lang="en-US" altLang="x-none"/>
              <a:t>MAQ (Li, 2008)</a:t>
            </a:r>
          </a:p>
          <a:p>
            <a:pPr lvl="1" eaLnBrk="1" hangingPunct="1"/>
            <a:r>
              <a:rPr lang="ja-JP" altLang="en-US" sz="2200">
                <a:ea typeface="ＭＳ Ｐゴシック" charset="-128"/>
              </a:rPr>
              <a:t>“</a:t>
            </a:r>
            <a:r>
              <a:rPr lang="en-US" altLang="ja-JP" sz="2200">
                <a:ea typeface="ＭＳ Ｐゴシック" charset="-128"/>
              </a:rPr>
              <a:t>Mapping short DNA sequencing reads and calling variants using mapping quality scores</a:t>
            </a:r>
            <a:r>
              <a:rPr lang="ja-JP" altLang="en-US" sz="2200">
                <a:ea typeface="ＭＳ Ｐゴシック" charset="-128"/>
              </a:rPr>
              <a:t>”</a:t>
            </a:r>
            <a:endParaRPr lang="en-US" altLang="x-none" sz="220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99465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50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tLang="x-none"/>
              <a:t>Indexing</a:t>
            </a:r>
          </a:p>
        </p:txBody>
      </p:sp>
      <p:sp>
        <p:nvSpPr>
          <p:cNvPr id="37890" name="Rectangle 3"/>
          <p:cNvSpPr>
            <a:spLocks noGrp="1" noChangeArrowheads="1"/>
          </p:cNvSpPr>
          <p:nvPr>
            <p:ph type="body" idx="1"/>
          </p:nvPr>
        </p:nvSpPr>
        <p:spPr>
          <a:xfrm>
            <a:off x="457200" y="1600200"/>
            <a:ext cx="8382000" cy="4876800"/>
          </a:xfrm>
        </p:spPr>
        <p:txBody>
          <a:bodyPr/>
          <a:lstStyle/>
          <a:p>
            <a:pPr eaLnBrk="1" hangingPunct="1"/>
            <a:r>
              <a:rPr lang="en-US" altLang="x-none"/>
              <a:t>Genomes and reads are too large for direct approaches like dynamic programming</a:t>
            </a:r>
          </a:p>
          <a:p>
            <a:pPr eaLnBrk="1" hangingPunct="1"/>
            <a:endParaRPr lang="en-US" altLang="x-none" sz="600"/>
          </a:p>
          <a:p>
            <a:pPr eaLnBrk="1" hangingPunct="1"/>
            <a:r>
              <a:rPr lang="en-US" altLang="x-none" i="1"/>
              <a:t>Indexing</a:t>
            </a:r>
            <a:r>
              <a:rPr lang="en-US" altLang="x-none"/>
              <a:t> is required</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lvl="2" eaLnBrk="1" hangingPunct="1"/>
            <a:endParaRPr lang="en-US" altLang="x-none" sz="600">
              <a:ea typeface="ＭＳ Ｐゴシック" charset="-128"/>
            </a:endParaRPr>
          </a:p>
          <a:p>
            <a:pPr lvl="2" eaLnBrk="1" hangingPunct="1"/>
            <a:endParaRPr lang="en-US" altLang="x-none" sz="600">
              <a:ea typeface="ＭＳ Ｐゴシック" charset="-128"/>
            </a:endParaRPr>
          </a:p>
          <a:p>
            <a:pPr lvl="2" eaLnBrk="1" hangingPunct="1"/>
            <a:endParaRPr lang="en-US" altLang="x-none" sz="600">
              <a:ea typeface="ＭＳ Ｐゴシック" charset="-128"/>
            </a:endParaRPr>
          </a:p>
          <a:p>
            <a:pPr eaLnBrk="1" hangingPunct="1"/>
            <a:r>
              <a:rPr lang="en-US" altLang="x-none"/>
              <a:t>Choice of index is key to performance</a:t>
            </a:r>
          </a:p>
        </p:txBody>
      </p:sp>
      <p:pic>
        <p:nvPicPr>
          <p:cNvPr id="37891" name="Picture 4" descr="495px-Suffix_tree_BAN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87700"/>
            <a:ext cx="199866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p:cNvSpPr txBox="1">
            <a:spLocks noChangeArrowheads="1"/>
          </p:cNvSpPr>
          <p:nvPr/>
        </p:nvSpPr>
        <p:spPr bwMode="auto">
          <a:xfrm>
            <a:off x="1219200" y="536575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Suffix tree</a:t>
            </a:r>
          </a:p>
        </p:txBody>
      </p:sp>
      <p:sp>
        <p:nvSpPr>
          <p:cNvPr id="37893" name="Text Box 8"/>
          <p:cNvSpPr txBox="1">
            <a:spLocks noChangeArrowheads="1"/>
          </p:cNvSpPr>
          <p:nvPr/>
        </p:nvSpPr>
        <p:spPr bwMode="auto">
          <a:xfrm>
            <a:off x="3505200" y="53594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Suffix array</a:t>
            </a:r>
          </a:p>
        </p:txBody>
      </p:sp>
      <p:pic>
        <p:nvPicPr>
          <p:cNvPr id="37894" name="Picture 10" descr="suffix_a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87700"/>
            <a:ext cx="14033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1" descr="has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187700"/>
            <a:ext cx="3124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2"/>
          <p:cNvSpPr txBox="1">
            <a:spLocks noChangeArrowheads="1"/>
          </p:cNvSpPr>
          <p:nvPr/>
        </p:nvSpPr>
        <p:spPr bwMode="auto">
          <a:xfrm>
            <a:off x="6248400" y="5289550"/>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Seed hash tables</a:t>
            </a:r>
          </a:p>
        </p:txBody>
      </p:sp>
      <p:sp>
        <p:nvSpPr>
          <p:cNvPr id="37897" name="Text Box 13"/>
          <p:cNvSpPr txBox="1">
            <a:spLocks noChangeArrowheads="1"/>
          </p:cNvSpPr>
          <p:nvPr/>
        </p:nvSpPr>
        <p:spPr bwMode="auto">
          <a:xfrm>
            <a:off x="5943600" y="5549900"/>
            <a:ext cx="259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200" b="0"/>
              <a:t>Many variants, incl. spaced seeds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tLang="x-none"/>
              <a:t>Indexing</a:t>
            </a:r>
          </a:p>
        </p:txBody>
      </p:sp>
      <p:sp>
        <p:nvSpPr>
          <p:cNvPr id="38914" name="Rectangle 3"/>
          <p:cNvSpPr>
            <a:spLocks noGrp="1" noChangeArrowheads="1"/>
          </p:cNvSpPr>
          <p:nvPr>
            <p:ph type="body" idx="1"/>
          </p:nvPr>
        </p:nvSpPr>
        <p:spPr>
          <a:xfrm>
            <a:off x="457200" y="1600200"/>
            <a:ext cx="8229600" cy="5257800"/>
          </a:xfrm>
        </p:spPr>
        <p:txBody>
          <a:bodyPr/>
          <a:lstStyle/>
          <a:p>
            <a:pPr marL="347663" indent="-347663" eaLnBrk="1" hangingPunct="1"/>
            <a:r>
              <a:rPr lang="en-US" altLang="x-none"/>
              <a:t>Genome indices can be big.  For human:</a:t>
            </a:r>
          </a:p>
          <a:p>
            <a:pPr marL="347663" indent="-347663" eaLnBrk="1" hangingPunct="1"/>
            <a:endParaRPr lang="en-US" altLang="x-none"/>
          </a:p>
          <a:p>
            <a:pPr marL="347663" indent="-347663" eaLnBrk="1" hangingPunct="1"/>
            <a:endParaRPr lang="en-US" altLang="x-none" sz="2800"/>
          </a:p>
          <a:p>
            <a:pPr marL="347663" indent="-347663" eaLnBrk="1" hangingPunct="1"/>
            <a:endParaRPr lang="en-US" altLang="x-none" sz="2800"/>
          </a:p>
          <a:p>
            <a:pPr marL="347663" indent="-347663" eaLnBrk="1" hangingPunct="1"/>
            <a:endParaRPr lang="en-US" altLang="x-none" sz="2800"/>
          </a:p>
          <a:p>
            <a:pPr marL="347663" indent="-347663" eaLnBrk="1" hangingPunct="1"/>
            <a:endParaRPr lang="en-US" altLang="x-none" sz="2800"/>
          </a:p>
          <a:p>
            <a:pPr marL="347663" indent="-347663" eaLnBrk="1" hangingPunct="1"/>
            <a:endParaRPr lang="en-US" altLang="x-none" sz="2800"/>
          </a:p>
          <a:p>
            <a:pPr marL="347663" indent="-347663" eaLnBrk="1" hangingPunct="1"/>
            <a:endParaRPr lang="en-US" altLang="x-none" sz="1400"/>
          </a:p>
          <a:p>
            <a:pPr marL="347663" indent="-347663" eaLnBrk="1" hangingPunct="1"/>
            <a:r>
              <a:rPr lang="en-US" altLang="x-none"/>
              <a:t>Large indices necessitate painful compromises</a:t>
            </a:r>
          </a:p>
          <a:p>
            <a:pPr marL="798513" lvl="1" indent="-336550" eaLnBrk="1" hangingPunct="1">
              <a:buFontTx/>
              <a:buAutoNum type="arabicPeriod"/>
            </a:pPr>
            <a:r>
              <a:rPr lang="en-US" altLang="x-none" sz="2000">
                <a:ea typeface="ＭＳ Ｐゴシック" charset="-128"/>
              </a:rPr>
              <a:t>Require big-memory machine</a:t>
            </a:r>
          </a:p>
          <a:p>
            <a:pPr marL="798513" lvl="1" indent="-336550" eaLnBrk="1" hangingPunct="1">
              <a:buFontTx/>
              <a:buAutoNum type="arabicPeriod"/>
            </a:pPr>
            <a:r>
              <a:rPr lang="en-US" altLang="x-none" sz="2000">
                <a:ea typeface="ＭＳ Ｐゴシック" charset="-128"/>
              </a:rPr>
              <a:t>Use secondary storage</a:t>
            </a:r>
          </a:p>
        </p:txBody>
      </p:sp>
      <p:pic>
        <p:nvPicPr>
          <p:cNvPr id="38915" name="Picture 4" descr="495px-Suffix_tree_BAN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199866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1371600" y="461645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&gt; 35 GBs</a:t>
            </a:r>
          </a:p>
        </p:txBody>
      </p:sp>
      <p:sp>
        <p:nvSpPr>
          <p:cNvPr id="38917" name="Text Box 6"/>
          <p:cNvSpPr txBox="1">
            <a:spLocks noChangeArrowheads="1"/>
          </p:cNvSpPr>
          <p:nvPr/>
        </p:nvSpPr>
        <p:spPr bwMode="auto">
          <a:xfrm>
            <a:off x="3657600" y="46101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&gt; 12 GBs</a:t>
            </a:r>
          </a:p>
        </p:txBody>
      </p:sp>
      <p:pic>
        <p:nvPicPr>
          <p:cNvPr id="38918" name="Picture 7" descr="suffix_a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38400"/>
            <a:ext cx="14033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has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438400"/>
            <a:ext cx="3124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11"/>
          <p:cNvSpPr txBox="1">
            <a:spLocks noChangeArrowheads="1"/>
          </p:cNvSpPr>
          <p:nvPr/>
        </p:nvSpPr>
        <p:spPr bwMode="auto">
          <a:xfrm>
            <a:off x="6248400" y="461645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&gt; 12 GBs</a:t>
            </a:r>
          </a:p>
        </p:txBody>
      </p:sp>
      <p:sp>
        <p:nvSpPr>
          <p:cNvPr id="38921" name="Rectangle 12"/>
          <p:cNvSpPr>
            <a:spLocks noChangeArrowheads="1"/>
          </p:cNvSpPr>
          <p:nvPr/>
        </p:nvSpPr>
        <p:spPr bwMode="auto">
          <a:xfrm>
            <a:off x="4343400" y="5734050"/>
            <a:ext cx="480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Arial" charset="0"/>
                <a:ea typeface="ＭＳ Ｐゴシック" charset="-128"/>
              </a:defRPr>
            </a:lvl1pPr>
            <a:lvl2pPr marL="796925" indent="-339725"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lvl="1" eaLnBrk="1" hangingPunct="1">
              <a:spcBef>
                <a:spcPct val="20000"/>
              </a:spcBef>
              <a:buFontTx/>
              <a:buAutoNum type="arabicPeriod" startAt="3"/>
            </a:pPr>
            <a:r>
              <a:rPr lang="en-US" altLang="x-none" sz="2000" b="0">
                <a:latin typeface="Tahoma" charset="0"/>
              </a:rPr>
              <a:t>Build new index each run</a:t>
            </a:r>
          </a:p>
          <a:p>
            <a:pPr lvl="1" eaLnBrk="1" hangingPunct="1">
              <a:spcBef>
                <a:spcPct val="20000"/>
              </a:spcBef>
              <a:buFontTx/>
              <a:buAutoNum type="arabicPeriod" startAt="3"/>
            </a:pPr>
            <a:r>
              <a:rPr lang="en-US" altLang="x-none" sz="2000" b="0">
                <a:latin typeface="Tahoma" charset="0"/>
              </a:rPr>
              <a:t>Subindex and do multiple passes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80581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620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2" descr="BWT_translate_via_s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78050"/>
            <a:ext cx="8839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type="title"/>
          </p:nvPr>
        </p:nvSpPr>
        <p:spPr/>
        <p:txBody>
          <a:bodyPr/>
          <a:lstStyle/>
          <a:p>
            <a:pPr eaLnBrk="1" hangingPunct="1"/>
            <a:r>
              <a:rPr lang="en-US" altLang="x-none"/>
              <a:t>Burrows-Wheeler Transform</a:t>
            </a:r>
          </a:p>
        </p:txBody>
      </p:sp>
      <p:sp>
        <p:nvSpPr>
          <p:cNvPr id="41987" name="Rectangle 3"/>
          <p:cNvSpPr>
            <a:spLocks noGrp="1" noChangeArrowheads="1"/>
          </p:cNvSpPr>
          <p:nvPr>
            <p:ph type="body" idx="1"/>
          </p:nvPr>
        </p:nvSpPr>
        <p:spPr>
          <a:xfrm>
            <a:off x="457200" y="1600200"/>
            <a:ext cx="8229600" cy="4876800"/>
          </a:xfrm>
        </p:spPr>
        <p:txBody>
          <a:bodyPr/>
          <a:lstStyle/>
          <a:p>
            <a:pPr eaLnBrk="1" hangingPunct="1"/>
            <a:r>
              <a:rPr lang="en-US" altLang="x-none"/>
              <a:t>Reversible permutation used originally in compression</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sz="800"/>
          </a:p>
          <a:p>
            <a:pPr eaLnBrk="1" hangingPunct="1"/>
            <a:r>
              <a:rPr lang="en-US" altLang="x-none"/>
              <a:t>Once BWT(T) is built, </a:t>
            </a:r>
            <a:r>
              <a:rPr lang="en-US" altLang="x-none" i="1"/>
              <a:t>all else shown here is discarded</a:t>
            </a:r>
          </a:p>
          <a:p>
            <a:pPr lvl="1" eaLnBrk="1" hangingPunct="1"/>
            <a:r>
              <a:rPr lang="en-US" altLang="x-none">
                <a:ea typeface="ＭＳ Ｐゴシック" charset="-128"/>
              </a:rPr>
              <a:t>Matrix will be shown for illustration only</a:t>
            </a:r>
            <a:endParaRPr lang="en-US" altLang="x-none" i="1">
              <a:ea typeface="ＭＳ Ｐゴシック" charset="-128"/>
            </a:endParaRPr>
          </a:p>
        </p:txBody>
      </p:sp>
      <p:sp>
        <p:nvSpPr>
          <p:cNvPr id="41988" name="Text Box 7"/>
          <p:cNvSpPr txBox="1">
            <a:spLocks noChangeArrowheads="1"/>
          </p:cNvSpPr>
          <p:nvPr/>
        </p:nvSpPr>
        <p:spPr bwMode="auto">
          <a:xfrm>
            <a:off x="2590800" y="4375150"/>
            <a:ext cx="1676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a:t>Burrows</a:t>
            </a:r>
          </a:p>
          <a:p>
            <a:pPr algn="ctr" eaLnBrk="1" hangingPunct="1"/>
            <a:r>
              <a:rPr lang="en-US" altLang="x-none" sz="1400"/>
              <a:t>Wheeler</a:t>
            </a:r>
          </a:p>
          <a:p>
            <a:pPr algn="ctr" eaLnBrk="1" hangingPunct="1"/>
            <a:r>
              <a:rPr lang="en-US" altLang="x-none" sz="1400"/>
              <a:t>Matrix</a:t>
            </a:r>
          </a:p>
        </p:txBody>
      </p:sp>
      <p:sp>
        <p:nvSpPr>
          <p:cNvPr id="41989" name="Text Box 8"/>
          <p:cNvSpPr txBox="1">
            <a:spLocks noChangeArrowheads="1"/>
          </p:cNvSpPr>
          <p:nvPr/>
        </p:nvSpPr>
        <p:spPr bwMode="auto">
          <a:xfrm>
            <a:off x="5181600" y="4375150"/>
            <a:ext cx="1227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a:t>Last column</a:t>
            </a:r>
          </a:p>
        </p:txBody>
      </p:sp>
      <p:sp>
        <p:nvSpPr>
          <p:cNvPr id="41990" name="Text Box 9"/>
          <p:cNvSpPr txBox="1">
            <a:spLocks noChangeArrowheads="1"/>
          </p:cNvSpPr>
          <p:nvPr/>
        </p:nvSpPr>
        <p:spPr bwMode="auto">
          <a:xfrm>
            <a:off x="7696200" y="3560763"/>
            <a:ext cx="814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a:t>BWT(T)</a:t>
            </a:r>
          </a:p>
        </p:txBody>
      </p:sp>
      <p:sp>
        <p:nvSpPr>
          <p:cNvPr id="41991" name="Text Box 10"/>
          <p:cNvSpPr txBox="1">
            <a:spLocks noChangeArrowheads="1"/>
          </p:cNvSpPr>
          <p:nvPr/>
        </p:nvSpPr>
        <p:spPr bwMode="auto">
          <a:xfrm>
            <a:off x="927100" y="3560763"/>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a:t>T</a:t>
            </a:r>
          </a:p>
        </p:txBody>
      </p:sp>
      <p:sp>
        <p:nvSpPr>
          <p:cNvPr id="41992" name="Rectangle 11"/>
          <p:cNvSpPr>
            <a:spLocks noChangeArrowheads="1"/>
          </p:cNvSpPr>
          <p:nvPr/>
        </p:nvSpPr>
        <p:spPr bwMode="auto">
          <a:xfrm>
            <a:off x="685800" y="6278563"/>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200" b="0">
                <a:latin typeface="Tahoma" charset="0"/>
              </a:rPr>
              <a:t>Burrows M, Wheeler DJ: </a:t>
            </a:r>
            <a:r>
              <a:rPr lang="en-US" altLang="x-none" sz="1200">
                <a:latin typeface="Tahoma" charset="0"/>
              </a:rPr>
              <a:t>A block sorting lossless data compression algorithm</a:t>
            </a:r>
            <a:r>
              <a:rPr lang="en-US" altLang="x-none" sz="1200" b="0">
                <a:latin typeface="Tahoma" charset="0"/>
              </a:rPr>
              <a:t>. </a:t>
            </a:r>
            <a:r>
              <a:rPr lang="en-US" altLang="x-none" sz="1200" b="0" i="1">
                <a:latin typeface="Tahoma" charset="0"/>
              </a:rPr>
              <a:t>Digital Equipment Corporation, Palo Alto, CA </a:t>
            </a:r>
            <a:r>
              <a:rPr lang="en-US" altLang="x-none" sz="1200" b="0">
                <a:latin typeface="Tahoma" charset="0"/>
              </a:rPr>
              <a:t>1994, Technical Report 124; 1994</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tLang="x-none"/>
              <a:t>Burrows-Wheeler Transform</a:t>
            </a:r>
          </a:p>
        </p:txBody>
      </p:sp>
      <p:sp>
        <p:nvSpPr>
          <p:cNvPr id="43010" name="Rectangle 3"/>
          <p:cNvSpPr>
            <a:spLocks noGrp="1" noChangeArrowheads="1"/>
          </p:cNvSpPr>
          <p:nvPr>
            <p:ph type="body" idx="1"/>
          </p:nvPr>
        </p:nvSpPr>
        <p:spPr/>
        <p:txBody>
          <a:bodyPr/>
          <a:lstStyle/>
          <a:p>
            <a:pPr eaLnBrk="1" hangingPunct="1"/>
            <a:r>
              <a:rPr lang="en-US" altLang="x-none"/>
              <a:t>Property that makes BWT(T) reversible is </a:t>
            </a:r>
            <a:r>
              <a:rPr lang="ja-JP" altLang="en-US"/>
              <a:t>“</a:t>
            </a:r>
            <a:r>
              <a:rPr lang="en-US" altLang="ja-JP"/>
              <a:t>LF Mapping</a:t>
            </a:r>
            <a:r>
              <a:rPr lang="ja-JP" altLang="en-US"/>
              <a:t>”</a:t>
            </a:r>
            <a:endParaRPr lang="en-US" altLang="ja-JP"/>
          </a:p>
          <a:p>
            <a:pPr lvl="1" eaLnBrk="1" hangingPunct="1"/>
            <a:r>
              <a:rPr lang="en-US" altLang="x-none">
                <a:ea typeface="ＭＳ Ｐゴシック" charset="-128"/>
              </a:rPr>
              <a:t>i</a:t>
            </a:r>
            <a:r>
              <a:rPr lang="en-US" altLang="x-none" baseline="30000">
                <a:ea typeface="ＭＳ Ｐゴシック" charset="-128"/>
              </a:rPr>
              <a:t>th</a:t>
            </a:r>
            <a:r>
              <a:rPr lang="en-US" altLang="x-none">
                <a:ea typeface="ＭＳ Ｐゴシック" charset="-128"/>
              </a:rPr>
              <a:t> occurrence of a character in </a:t>
            </a:r>
            <a:r>
              <a:rPr lang="en-US" altLang="x-none" b="1">
                <a:ea typeface="ＭＳ Ｐゴシック" charset="-128"/>
              </a:rPr>
              <a:t>L</a:t>
            </a:r>
            <a:r>
              <a:rPr lang="en-US" altLang="x-none">
                <a:ea typeface="ＭＳ Ｐゴシック" charset="-128"/>
              </a:rPr>
              <a:t>ast column is same </a:t>
            </a:r>
            <a:r>
              <a:rPr lang="en-US" altLang="x-none" i="1">
                <a:ea typeface="ＭＳ Ｐゴシック" charset="-128"/>
              </a:rPr>
              <a:t>text </a:t>
            </a:r>
            <a:r>
              <a:rPr lang="en-US" altLang="x-none">
                <a:ea typeface="ＭＳ Ｐゴシック" charset="-128"/>
              </a:rPr>
              <a:t>occurrence as the i</a:t>
            </a:r>
            <a:r>
              <a:rPr lang="en-US" altLang="x-none" baseline="30000">
                <a:ea typeface="ＭＳ Ｐゴシック" charset="-128"/>
              </a:rPr>
              <a:t>th</a:t>
            </a:r>
            <a:r>
              <a:rPr lang="en-US" altLang="x-none">
                <a:ea typeface="ＭＳ Ｐゴシック" charset="-128"/>
              </a:rPr>
              <a:t> occurrence in </a:t>
            </a:r>
            <a:r>
              <a:rPr lang="en-US" altLang="x-none" b="1">
                <a:ea typeface="ＭＳ Ｐゴシック" charset="-128"/>
              </a:rPr>
              <a:t>F</a:t>
            </a:r>
            <a:r>
              <a:rPr lang="en-US" altLang="x-none">
                <a:ea typeface="ＭＳ Ｐゴシック" charset="-128"/>
              </a:rPr>
              <a:t>irst</a:t>
            </a:r>
            <a:r>
              <a:rPr lang="en-US" altLang="x-none" i="1">
                <a:ea typeface="ＭＳ Ｐゴシック" charset="-128"/>
              </a:rPr>
              <a:t> </a:t>
            </a:r>
            <a:r>
              <a:rPr lang="en-US" altLang="x-none">
                <a:ea typeface="ＭＳ Ｐゴシック" charset="-128"/>
              </a:rPr>
              <a:t>column</a:t>
            </a:r>
          </a:p>
        </p:txBody>
      </p:sp>
      <p:pic>
        <p:nvPicPr>
          <p:cNvPr id="43011" name="Picture 11"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075" y="3081338"/>
            <a:ext cx="188912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2" descr="BWT_st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48138"/>
            <a:ext cx="216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13"/>
          <p:cNvSpPr txBox="1">
            <a:spLocks noChangeArrowheads="1"/>
          </p:cNvSpPr>
          <p:nvPr/>
        </p:nvSpPr>
        <p:spPr bwMode="auto">
          <a:xfrm>
            <a:off x="2286000" y="47577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800"/>
              <a:t>T</a:t>
            </a:r>
          </a:p>
        </p:txBody>
      </p:sp>
      <p:sp>
        <p:nvSpPr>
          <p:cNvPr id="43014" name="AutoShape 14"/>
          <p:cNvSpPr>
            <a:spLocks/>
          </p:cNvSpPr>
          <p:nvPr/>
        </p:nvSpPr>
        <p:spPr bwMode="auto">
          <a:xfrm>
            <a:off x="6172200" y="3233738"/>
            <a:ext cx="228600" cy="2362200"/>
          </a:xfrm>
          <a:prstGeom prst="rightBrace">
            <a:avLst>
              <a:gd name="adj1" fmla="val 8611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3015" name="Text Box 15"/>
          <p:cNvSpPr txBox="1">
            <a:spLocks noChangeArrowheads="1"/>
          </p:cNvSpPr>
          <p:nvPr/>
        </p:nvSpPr>
        <p:spPr bwMode="auto">
          <a:xfrm>
            <a:off x="6394450" y="4224338"/>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800"/>
              <a:t>BWT(T)</a:t>
            </a:r>
          </a:p>
        </p:txBody>
      </p:sp>
      <p:sp>
        <p:nvSpPr>
          <p:cNvPr id="43016" name="AutoShape 17"/>
          <p:cNvSpPr>
            <a:spLocks noChangeArrowheads="1"/>
          </p:cNvSpPr>
          <p:nvPr/>
        </p:nvSpPr>
        <p:spPr bwMode="auto">
          <a:xfrm>
            <a:off x="1557338" y="4224338"/>
            <a:ext cx="304800" cy="381000"/>
          </a:xfrm>
          <a:prstGeom prst="roundRect">
            <a:avLst>
              <a:gd name="adj" fmla="val 16667"/>
            </a:avLst>
          </a:prstGeom>
          <a:noFill/>
          <a:ln w="3175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3017" name="AutoShape 18"/>
          <p:cNvSpPr>
            <a:spLocks noChangeArrowheads="1"/>
          </p:cNvSpPr>
          <p:nvPr/>
        </p:nvSpPr>
        <p:spPr bwMode="auto">
          <a:xfrm>
            <a:off x="5867400" y="4557713"/>
            <a:ext cx="304800" cy="381000"/>
          </a:xfrm>
          <a:prstGeom prst="roundRect">
            <a:avLst>
              <a:gd name="adj" fmla="val 16667"/>
            </a:avLst>
          </a:prstGeom>
          <a:noFill/>
          <a:ln w="3175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3018" name="AutoShape 19"/>
          <p:cNvSpPr>
            <a:spLocks noChangeArrowheads="1"/>
          </p:cNvSpPr>
          <p:nvPr/>
        </p:nvSpPr>
        <p:spPr bwMode="auto">
          <a:xfrm>
            <a:off x="4329113" y="3843338"/>
            <a:ext cx="304800" cy="381000"/>
          </a:xfrm>
          <a:prstGeom prst="roundRect">
            <a:avLst>
              <a:gd name="adj" fmla="val 16667"/>
            </a:avLst>
          </a:prstGeom>
          <a:noFill/>
          <a:ln w="3175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3019" name="Text Box 20"/>
          <p:cNvSpPr txBox="1">
            <a:spLocks noChangeArrowheads="1"/>
          </p:cNvSpPr>
          <p:nvPr/>
        </p:nvSpPr>
        <p:spPr bwMode="auto">
          <a:xfrm>
            <a:off x="4191000" y="575945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800"/>
              <a:t>Burrows Wheeler</a:t>
            </a:r>
          </a:p>
          <a:p>
            <a:pPr algn="ctr" eaLnBrk="1" hangingPunct="1"/>
            <a:r>
              <a:rPr lang="en-US" altLang="x-none" sz="1800"/>
              <a:t>Matrix</a:t>
            </a:r>
          </a:p>
        </p:txBody>
      </p:sp>
      <p:sp>
        <p:nvSpPr>
          <p:cNvPr id="43020" name="Line 21"/>
          <p:cNvSpPr>
            <a:spLocks noChangeShapeType="1"/>
          </p:cNvSpPr>
          <p:nvPr/>
        </p:nvSpPr>
        <p:spPr bwMode="auto">
          <a:xfrm>
            <a:off x="6200775" y="4891088"/>
            <a:ext cx="457200" cy="228600"/>
          </a:xfrm>
          <a:prstGeom prst="line">
            <a:avLst/>
          </a:prstGeom>
          <a:noFill/>
          <a:ln w="19050">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3021" name="Text Box 22"/>
          <p:cNvSpPr txBox="1">
            <a:spLocks noChangeArrowheads="1"/>
          </p:cNvSpPr>
          <p:nvPr/>
        </p:nvSpPr>
        <p:spPr bwMode="auto">
          <a:xfrm>
            <a:off x="6629400" y="495300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a:solidFill>
                  <a:srgbClr val="3333CC"/>
                </a:solidFill>
              </a:rPr>
              <a:t>Rank: 2</a:t>
            </a:r>
          </a:p>
        </p:txBody>
      </p:sp>
      <p:sp>
        <p:nvSpPr>
          <p:cNvPr id="43022" name="Line 23"/>
          <p:cNvSpPr>
            <a:spLocks noChangeShapeType="1"/>
          </p:cNvSpPr>
          <p:nvPr/>
        </p:nvSpPr>
        <p:spPr bwMode="auto">
          <a:xfrm flipH="1" flipV="1">
            <a:off x="3962400" y="3657600"/>
            <a:ext cx="304800" cy="152400"/>
          </a:xfrm>
          <a:prstGeom prst="line">
            <a:avLst/>
          </a:prstGeom>
          <a:noFill/>
          <a:ln w="19050">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3023" name="Text Box 24"/>
          <p:cNvSpPr txBox="1">
            <a:spLocks noChangeArrowheads="1"/>
          </p:cNvSpPr>
          <p:nvPr/>
        </p:nvSpPr>
        <p:spPr bwMode="auto">
          <a:xfrm>
            <a:off x="3200400" y="335280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a:solidFill>
                  <a:srgbClr val="3333CC"/>
                </a:solidFill>
              </a:rPr>
              <a:t>Rank: 2</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x-none"/>
              <a:t>Burrows-Wheeler Transform</a:t>
            </a:r>
          </a:p>
        </p:txBody>
      </p:sp>
      <p:sp>
        <p:nvSpPr>
          <p:cNvPr id="44034" name="Rectangle 3"/>
          <p:cNvSpPr>
            <a:spLocks noGrp="1" noChangeArrowheads="1"/>
          </p:cNvSpPr>
          <p:nvPr>
            <p:ph type="body" idx="1"/>
          </p:nvPr>
        </p:nvSpPr>
        <p:spPr>
          <a:xfrm>
            <a:off x="457200" y="1600200"/>
            <a:ext cx="8229600" cy="4953000"/>
          </a:xfrm>
        </p:spPr>
        <p:txBody>
          <a:bodyPr/>
          <a:lstStyle/>
          <a:p>
            <a:pPr eaLnBrk="1" hangingPunct="1"/>
            <a:r>
              <a:rPr lang="en-US" altLang="x-none"/>
              <a:t>To recreate T from BWT(T), repeatedly apply rule:</a:t>
            </a:r>
          </a:p>
          <a:p>
            <a:pPr lvl="1" eaLnBrk="1" hangingPunct="1">
              <a:buFontTx/>
              <a:buNone/>
            </a:pPr>
            <a:r>
              <a:rPr lang="en-US" altLang="x-none" b="1">
                <a:solidFill>
                  <a:srgbClr val="FF0000"/>
                </a:solidFill>
                <a:ea typeface="ＭＳ Ｐゴシック" charset="-128"/>
              </a:rPr>
              <a:t>T</a:t>
            </a:r>
            <a:r>
              <a:rPr lang="en-US" altLang="x-none">
                <a:ea typeface="ＭＳ Ｐゴシック" charset="-128"/>
              </a:rPr>
              <a:t> = </a:t>
            </a:r>
            <a:r>
              <a:rPr lang="en-US" altLang="x-none" b="1">
                <a:solidFill>
                  <a:srgbClr val="990033"/>
                </a:solidFill>
                <a:ea typeface="ＭＳ Ｐゴシック" charset="-128"/>
              </a:rPr>
              <a:t>BWT</a:t>
            </a:r>
            <a:r>
              <a:rPr lang="en-US" altLang="x-none">
                <a:ea typeface="ＭＳ Ｐゴシック" charset="-128"/>
              </a:rPr>
              <a:t>[ </a:t>
            </a:r>
            <a:r>
              <a:rPr lang="en-US" altLang="x-none" b="1">
                <a:solidFill>
                  <a:srgbClr val="0066FF"/>
                </a:solidFill>
                <a:ea typeface="ＭＳ Ｐゴシック" charset="-128"/>
              </a:rPr>
              <a:t>LF</a:t>
            </a:r>
            <a:r>
              <a:rPr lang="en-US" altLang="x-none">
                <a:ea typeface="ＭＳ Ｐゴシック" charset="-128"/>
              </a:rPr>
              <a:t>(i) ] + </a:t>
            </a:r>
            <a:r>
              <a:rPr lang="en-US" altLang="x-none" b="1">
                <a:solidFill>
                  <a:srgbClr val="FF0000"/>
                </a:solidFill>
                <a:ea typeface="ＭＳ Ｐゴシック" charset="-128"/>
              </a:rPr>
              <a:t>T</a:t>
            </a:r>
            <a:r>
              <a:rPr lang="en-US" altLang="x-none">
                <a:ea typeface="ＭＳ Ｐゴシック" charset="-128"/>
              </a:rPr>
              <a:t>; i = </a:t>
            </a:r>
            <a:r>
              <a:rPr lang="en-US" altLang="x-none" b="1">
                <a:solidFill>
                  <a:srgbClr val="0066FF"/>
                </a:solidFill>
                <a:ea typeface="ＭＳ Ｐゴシック" charset="-128"/>
              </a:rPr>
              <a:t>LF</a:t>
            </a:r>
            <a:r>
              <a:rPr lang="en-US" altLang="x-none">
                <a:ea typeface="ＭＳ Ｐゴシック" charset="-128"/>
              </a:rPr>
              <a:t>(i)</a:t>
            </a:r>
          </a:p>
          <a:p>
            <a:pPr lvl="1" eaLnBrk="1" hangingPunct="1"/>
            <a:r>
              <a:rPr lang="en-US" altLang="x-none">
                <a:ea typeface="ＭＳ Ｐゴシック" charset="-128"/>
              </a:rPr>
              <a:t>Where </a:t>
            </a:r>
            <a:r>
              <a:rPr lang="en-US" altLang="x-none" b="1">
                <a:solidFill>
                  <a:srgbClr val="0066FF"/>
                </a:solidFill>
                <a:ea typeface="ＭＳ Ｐゴシック" charset="-128"/>
              </a:rPr>
              <a:t>LF</a:t>
            </a:r>
            <a:r>
              <a:rPr lang="en-US" altLang="x-none">
                <a:ea typeface="ＭＳ Ｐゴシック" charset="-128"/>
              </a:rPr>
              <a:t>(i) maps row i to row whose first character corresponds to i</a:t>
            </a:r>
            <a:r>
              <a:rPr lang="ja-JP" altLang="en-US">
                <a:ea typeface="ＭＳ Ｐゴシック" charset="-128"/>
              </a:rPr>
              <a:t>’</a:t>
            </a:r>
            <a:r>
              <a:rPr lang="en-US" altLang="ja-JP">
                <a:ea typeface="ＭＳ Ｐゴシック" charset="-128"/>
              </a:rPr>
              <a:t>s last per LF Mapping</a:t>
            </a: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eaLnBrk="1" hangingPunct="1"/>
            <a:r>
              <a:rPr lang="en-US" altLang="x-none"/>
              <a:t>Could be called </a:t>
            </a:r>
            <a:r>
              <a:rPr lang="ja-JP" altLang="en-US"/>
              <a:t>“</a:t>
            </a:r>
            <a:r>
              <a:rPr lang="en-US" altLang="ja-JP"/>
              <a:t>unpermute</a:t>
            </a:r>
            <a:r>
              <a:rPr lang="ja-JP" altLang="en-US"/>
              <a:t>”</a:t>
            </a:r>
            <a:r>
              <a:rPr lang="en-US" altLang="ja-JP"/>
              <a:t> or </a:t>
            </a:r>
            <a:r>
              <a:rPr lang="ja-JP" altLang="en-US"/>
              <a:t>“</a:t>
            </a:r>
            <a:r>
              <a:rPr lang="en-US" altLang="ja-JP"/>
              <a:t>walk-left</a:t>
            </a:r>
            <a:r>
              <a:rPr lang="ja-JP" altLang="en-US"/>
              <a:t>”</a:t>
            </a:r>
            <a:r>
              <a:rPr lang="en-US" altLang="ja-JP"/>
              <a:t> algorithm</a:t>
            </a:r>
            <a:endParaRPr lang="en-US" altLang="x-none"/>
          </a:p>
        </p:txBody>
      </p:sp>
      <p:sp>
        <p:nvSpPr>
          <p:cNvPr id="44035" name="AutoShape 14"/>
          <p:cNvSpPr>
            <a:spLocks/>
          </p:cNvSpPr>
          <p:nvPr/>
        </p:nvSpPr>
        <p:spPr bwMode="auto">
          <a:xfrm rot="-5400000">
            <a:off x="8208169" y="3112294"/>
            <a:ext cx="185738" cy="914400"/>
          </a:xfrm>
          <a:prstGeom prst="rightBrace">
            <a:avLst>
              <a:gd name="adj1" fmla="val 4102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4036" name="Text Box 15"/>
          <p:cNvSpPr txBox="1">
            <a:spLocks noChangeArrowheads="1"/>
          </p:cNvSpPr>
          <p:nvPr/>
        </p:nvSpPr>
        <p:spPr bwMode="auto">
          <a:xfrm>
            <a:off x="7880350" y="3133725"/>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Final</a:t>
            </a:r>
            <a:r>
              <a:rPr lang="en-US" altLang="x-none" sz="1800"/>
              <a:t> </a:t>
            </a:r>
            <a:r>
              <a:rPr lang="en-US" altLang="x-none" sz="1800">
                <a:solidFill>
                  <a:srgbClr val="FF0000"/>
                </a:solidFill>
              </a:rPr>
              <a:t>T</a:t>
            </a:r>
          </a:p>
        </p:txBody>
      </p:sp>
      <p:pic>
        <p:nvPicPr>
          <p:cNvPr id="44037" name="Picture 16" descr="BWT_walkleft_color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4738"/>
            <a:ext cx="89154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x-none"/>
              <a:t>FM Index</a:t>
            </a:r>
          </a:p>
        </p:txBody>
      </p:sp>
      <p:sp>
        <p:nvSpPr>
          <p:cNvPr id="45058" name="Rectangle 3"/>
          <p:cNvSpPr>
            <a:spLocks noGrp="1" noChangeArrowheads="1"/>
          </p:cNvSpPr>
          <p:nvPr>
            <p:ph type="body" idx="1"/>
          </p:nvPr>
        </p:nvSpPr>
        <p:spPr>
          <a:xfrm>
            <a:off x="457200" y="2057400"/>
            <a:ext cx="8229600" cy="4724400"/>
          </a:xfrm>
        </p:spPr>
        <p:txBody>
          <a:bodyPr/>
          <a:lstStyle/>
          <a:p>
            <a:pPr eaLnBrk="1" hangingPunct="1"/>
            <a:r>
              <a:rPr lang="en-US" altLang="x-none"/>
              <a:t>Ferragina &amp; Manzini propose </a:t>
            </a:r>
            <a:r>
              <a:rPr lang="ja-JP" altLang="en-US"/>
              <a:t>“</a:t>
            </a:r>
            <a:r>
              <a:rPr lang="en-US" altLang="ja-JP"/>
              <a:t>FM Index</a:t>
            </a:r>
            <a:r>
              <a:rPr lang="ja-JP" altLang="en-US"/>
              <a:t>”</a:t>
            </a:r>
            <a:r>
              <a:rPr lang="en-US" altLang="ja-JP"/>
              <a:t> based on BWT</a:t>
            </a:r>
          </a:p>
          <a:p>
            <a:pPr eaLnBrk="1" hangingPunct="1"/>
            <a:endParaRPr lang="en-US" altLang="x-none" sz="1200"/>
          </a:p>
          <a:p>
            <a:pPr eaLnBrk="1" hangingPunct="1"/>
            <a:r>
              <a:rPr lang="en-US" altLang="x-none"/>
              <a:t>Observed:</a:t>
            </a:r>
          </a:p>
          <a:p>
            <a:pPr lvl="1" eaLnBrk="1" hangingPunct="1"/>
            <a:r>
              <a:rPr lang="en-US" altLang="x-none">
                <a:ea typeface="ＭＳ Ｐゴシック" charset="-128"/>
              </a:rPr>
              <a:t>LF Mapping also allows </a:t>
            </a:r>
            <a:r>
              <a:rPr lang="en-US" altLang="x-none" i="1">
                <a:ea typeface="ＭＳ Ｐゴシック" charset="-128"/>
              </a:rPr>
              <a:t>exact matching </a:t>
            </a:r>
            <a:r>
              <a:rPr lang="en-US" altLang="x-none">
                <a:ea typeface="ＭＳ Ｐゴシック" charset="-128"/>
              </a:rPr>
              <a:t>within T</a:t>
            </a:r>
          </a:p>
          <a:p>
            <a:pPr lvl="1" eaLnBrk="1" hangingPunct="1">
              <a:buClr>
                <a:schemeClr val="tx1"/>
              </a:buClr>
            </a:pPr>
            <a:r>
              <a:rPr lang="en-US" altLang="x-none" b="1">
                <a:solidFill>
                  <a:srgbClr val="0066FF"/>
                </a:solidFill>
                <a:ea typeface="ＭＳ Ｐゴシック" charset="-128"/>
              </a:rPr>
              <a:t>LF</a:t>
            </a:r>
            <a:r>
              <a:rPr lang="en-US" altLang="x-none">
                <a:ea typeface="ＭＳ Ｐゴシック" charset="-128"/>
              </a:rPr>
              <a:t>(i)</a:t>
            </a:r>
            <a:r>
              <a:rPr lang="en-US" altLang="x-none" b="1">
                <a:solidFill>
                  <a:srgbClr val="0066FF"/>
                </a:solidFill>
                <a:ea typeface="ＭＳ Ｐゴシック" charset="-128"/>
              </a:rPr>
              <a:t> </a:t>
            </a:r>
            <a:r>
              <a:rPr lang="en-US" altLang="x-none">
                <a:ea typeface="ＭＳ Ｐゴシック" charset="-128"/>
              </a:rPr>
              <a:t>can be made fast with </a:t>
            </a:r>
            <a:r>
              <a:rPr lang="en-US" altLang="x-none" i="1">
                <a:ea typeface="ＭＳ Ｐゴシック" charset="-128"/>
              </a:rPr>
              <a:t>checkpointing</a:t>
            </a:r>
          </a:p>
          <a:p>
            <a:pPr lvl="1" eaLnBrk="1" hangingPunct="1">
              <a:buClr>
                <a:schemeClr val="tx1"/>
              </a:buClr>
            </a:pPr>
            <a:r>
              <a:rPr lang="en-US" altLang="x-none">
                <a:ea typeface="ＭＳ Ｐゴシック" charset="-128"/>
              </a:rPr>
              <a:t>…and more</a:t>
            </a:r>
            <a:r>
              <a:rPr lang="en-US" altLang="x-none" i="1">
                <a:ea typeface="ＭＳ Ｐゴシック" charset="-128"/>
              </a:rPr>
              <a:t> </a:t>
            </a:r>
            <a:r>
              <a:rPr lang="en-US" altLang="x-none">
                <a:ea typeface="ＭＳ Ｐゴシック" charset="-128"/>
              </a:rPr>
              <a:t>(see FOCS paper)</a:t>
            </a:r>
          </a:p>
          <a:p>
            <a:pPr eaLnBrk="1" hangingPunct="1">
              <a:buClr>
                <a:schemeClr val="tx1"/>
              </a:buClr>
            </a:pPr>
            <a:endParaRPr lang="en-US" altLang="x-none" sz="2000"/>
          </a:p>
          <a:p>
            <a:pPr eaLnBrk="1" hangingPunct="1">
              <a:buClr>
                <a:schemeClr val="tx1"/>
              </a:buClr>
            </a:pPr>
            <a:endParaRPr lang="en-US" altLang="x-none" sz="2000"/>
          </a:p>
          <a:p>
            <a:pPr eaLnBrk="1" hangingPunct="1">
              <a:buClr>
                <a:schemeClr val="tx1"/>
              </a:buClr>
            </a:pPr>
            <a:r>
              <a:rPr lang="en-US" altLang="x-none" sz="1600"/>
              <a:t>Ferragina P, Manzini G: Opportunistic data structures with applications. </a:t>
            </a:r>
            <a:r>
              <a:rPr lang="en-US" altLang="x-none" sz="1600" i="1"/>
              <a:t>FOCS. IEEE Computer Society; 2000.</a:t>
            </a:r>
          </a:p>
          <a:p>
            <a:pPr eaLnBrk="1" hangingPunct="1">
              <a:buClr>
                <a:schemeClr val="tx1"/>
              </a:buClr>
            </a:pPr>
            <a:r>
              <a:rPr lang="en-US" altLang="x-none" sz="1600"/>
              <a:t>Ferragina P, Manzini G: An experimental study of an opportunistic index. </a:t>
            </a:r>
            <a:r>
              <a:rPr lang="en-US" altLang="x-none" sz="1600" i="1"/>
              <a:t>SIAM symposium on Discrete algorithms</a:t>
            </a:r>
            <a:r>
              <a:rPr lang="en-US" altLang="x-none" sz="1600"/>
              <a:t>. Washington, D.C.; 2001.</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tLang="x-none"/>
              <a:t>Exact Matching with FM Index</a:t>
            </a:r>
          </a:p>
        </p:txBody>
      </p:sp>
      <p:sp>
        <p:nvSpPr>
          <p:cNvPr id="46082" name="Rectangle 3"/>
          <p:cNvSpPr>
            <a:spLocks noGrp="1" noChangeArrowheads="1"/>
          </p:cNvSpPr>
          <p:nvPr>
            <p:ph type="body" idx="1"/>
          </p:nvPr>
        </p:nvSpPr>
        <p:spPr/>
        <p:txBody>
          <a:bodyPr/>
          <a:lstStyle/>
          <a:p>
            <a:pPr eaLnBrk="1" hangingPunct="1"/>
            <a:r>
              <a:rPr lang="en-US" altLang="x-none"/>
              <a:t>To match Q in T using BWT(T), repeatedly apply rule:</a:t>
            </a:r>
          </a:p>
          <a:p>
            <a:pPr lvl="1" eaLnBrk="1" hangingPunct="1">
              <a:buFontTx/>
              <a:buNone/>
            </a:pPr>
            <a:r>
              <a:rPr lang="en-US" altLang="x-none" b="1">
                <a:solidFill>
                  <a:srgbClr val="FF0000"/>
                </a:solidFill>
                <a:ea typeface="ＭＳ Ｐゴシック" charset="-128"/>
              </a:rPr>
              <a:t>top</a:t>
            </a:r>
            <a:r>
              <a:rPr lang="en-US" altLang="x-none" b="1">
                <a:ea typeface="ＭＳ Ｐゴシック" charset="-128"/>
              </a:rPr>
              <a:t> =</a:t>
            </a:r>
            <a:r>
              <a:rPr lang="en-US" altLang="x-none" b="1">
                <a:solidFill>
                  <a:srgbClr val="FF0000"/>
                </a:solidFill>
                <a:ea typeface="ＭＳ Ｐゴシック" charset="-128"/>
              </a:rPr>
              <a:t> </a:t>
            </a:r>
            <a:r>
              <a:rPr lang="en-US" altLang="x-none" b="1">
                <a:solidFill>
                  <a:srgbClr val="0066FF"/>
                </a:solidFill>
                <a:ea typeface="ＭＳ Ｐゴシック" charset="-128"/>
              </a:rPr>
              <a:t>LF</a:t>
            </a:r>
            <a:r>
              <a:rPr lang="en-US" altLang="x-none">
                <a:ea typeface="ＭＳ Ｐゴシック" charset="-128"/>
              </a:rPr>
              <a:t>(</a:t>
            </a:r>
            <a:r>
              <a:rPr lang="en-US" altLang="x-none" b="1">
                <a:solidFill>
                  <a:srgbClr val="FF0000"/>
                </a:solidFill>
                <a:ea typeface="ＭＳ Ｐゴシック" charset="-128"/>
              </a:rPr>
              <a:t>top</a:t>
            </a:r>
            <a:r>
              <a:rPr lang="en-US" altLang="x-none">
                <a:ea typeface="ＭＳ Ｐゴシック" charset="-128"/>
              </a:rPr>
              <a:t>, </a:t>
            </a:r>
            <a:r>
              <a:rPr lang="en-US" altLang="x-none" b="1">
                <a:solidFill>
                  <a:srgbClr val="990033"/>
                </a:solidFill>
                <a:ea typeface="ＭＳ Ｐゴシック" charset="-128"/>
              </a:rPr>
              <a:t>qc</a:t>
            </a:r>
            <a:r>
              <a:rPr lang="en-US" altLang="x-none">
                <a:ea typeface="ＭＳ Ｐゴシック" charset="-128"/>
              </a:rPr>
              <a:t>); </a:t>
            </a:r>
            <a:r>
              <a:rPr lang="en-US" altLang="x-none" b="1">
                <a:solidFill>
                  <a:srgbClr val="009900"/>
                </a:solidFill>
                <a:ea typeface="ＭＳ Ｐゴシック" charset="-128"/>
              </a:rPr>
              <a:t>bot</a:t>
            </a:r>
            <a:r>
              <a:rPr lang="en-US" altLang="x-none">
                <a:ea typeface="ＭＳ Ｐゴシック" charset="-128"/>
              </a:rPr>
              <a:t> = </a:t>
            </a:r>
            <a:r>
              <a:rPr lang="en-US" altLang="x-none" b="1">
                <a:solidFill>
                  <a:srgbClr val="0066FF"/>
                </a:solidFill>
                <a:ea typeface="ＭＳ Ｐゴシック" charset="-128"/>
              </a:rPr>
              <a:t>LF</a:t>
            </a:r>
            <a:r>
              <a:rPr lang="en-US" altLang="x-none">
                <a:ea typeface="ＭＳ Ｐゴシック" charset="-128"/>
              </a:rPr>
              <a:t>(</a:t>
            </a:r>
            <a:r>
              <a:rPr lang="en-US" altLang="x-none" b="1">
                <a:solidFill>
                  <a:srgbClr val="009900"/>
                </a:solidFill>
                <a:ea typeface="ＭＳ Ｐゴシック" charset="-128"/>
              </a:rPr>
              <a:t>bot</a:t>
            </a:r>
            <a:r>
              <a:rPr lang="en-US" altLang="x-none">
                <a:ea typeface="ＭＳ Ｐゴシック" charset="-128"/>
              </a:rPr>
              <a:t>, </a:t>
            </a:r>
            <a:r>
              <a:rPr lang="en-US" altLang="x-none" b="1">
                <a:solidFill>
                  <a:srgbClr val="990033"/>
                </a:solidFill>
                <a:ea typeface="ＭＳ Ｐゴシック" charset="-128"/>
              </a:rPr>
              <a:t>qc</a:t>
            </a:r>
            <a:r>
              <a:rPr lang="en-US" altLang="x-none">
                <a:ea typeface="ＭＳ Ｐゴシック" charset="-128"/>
              </a:rPr>
              <a:t>)</a:t>
            </a:r>
          </a:p>
          <a:p>
            <a:pPr lvl="1" eaLnBrk="1" hangingPunct="1"/>
            <a:r>
              <a:rPr lang="en-US" altLang="x-none">
                <a:ea typeface="ＭＳ Ｐゴシック" charset="-128"/>
              </a:rPr>
              <a:t>Where</a:t>
            </a:r>
            <a:r>
              <a:rPr lang="en-US" altLang="x-none" b="1">
                <a:ea typeface="ＭＳ Ｐゴシック" charset="-128"/>
              </a:rPr>
              <a:t> </a:t>
            </a:r>
            <a:r>
              <a:rPr lang="en-US" altLang="x-none" b="1">
                <a:solidFill>
                  <a:srgbClr val="990033"/>
                </a:solidFill>
                <a:ea typeface="ＭＳ Ｐゴシック" charset="-128"/>
              </a:rPr>
              <a:t>qc</a:t>
            </a:r>
            <a:r>
              <a:rPr lang="en-US" altLang="x-none">
                <a:ea typeface="ＭＳ Ｐゴシック" charset="-128"/>
              </a:rPr>
              <a:t> is the next character in Q (right-to-left) and </a:t>
            </a:r>
            <a:r>
              <a:rPr lang="en-US" altLang="x-none" b="1">
                <a:solidFill>
                  <a:srgbClr val="0066FF"/>
                </a:solidFill>
                <a:ea typeface="ＭＳ Ｐゴシック" charset="-128"/>
              </a:rPr>
              <a:t>LF</a:t>
            </a:r>
            <a:r>
              <a:rPr lang="en-US" altLang="x-none">
                <a:ea typeface="ＭＳ Ｐゴシック" charset="-128"/>
              </a:rPr>
              <a:t>(i, </a:t>
            </a:r>
            <a:r>
              <a:rPr lang="en-US" altLang="x-none" b="1">
                <a:solidFill>
                  <a:srgbClr val="990033"/>
                </a:solidFill>
                <a:ea typeface="ＭＳ Ｐゴシック" charset="-128"/>
              </a:rPr>
              <a:t>qc</a:t>
            </a:r>
            <a:r>
              <a:rPr lang="en-US" altLang="x-none">
                <a:ea typeface="ＭＳ Ｐゴシック" charset="-128"/>
              </a:rPr>
              <a:t>) maps row i to the row whose first character corresponds to i</a:t>
            </a:r>
            <a:r>
              <a:rPr lang="ja-JP" altLang="en-US">
                <a:ea typeface="ＭＳ Ｐゴシック" charset="-128"/>
              </a:rPr>
              <a:t>’</a:t>
            </a:r>
            <a:r>
              <a:rPr lang="en-US" altLang="ja-JP">
                <a:ea typeface="ＭＳ Ｐゴシック" charset="-128"/>
              </a:rPr>
              <a:t>s last character </a:t>
            </a:r>
            <a:r>
              <a:rPr lang="en-US" altLang="ja-JP" i="1">
                <a:ea typeface="ＭＳ Ｐゴシック" charset="-128"/>
              </a:rPr>
              <a:t>as if it were </a:t>
            </a:r>
            <a:r>
              <a:rPr lang="en-US" altLang="ja-JP" b="1" i="1">
                <a:solidFill>
                  <a:srgbClr val="990033"/>
                </a:solidFill>
                <a:ea typeface="ＭＳ Ｐゴシック" charset="-128"/>
              </a:rPr>
              <a:t>qc</a:t>
            </a:r>
            <a:endParaRPr lang="en-US" altLang="x-none" b="1" i="1">
              <a:solidFill>
                <a:srgbClr val="990033"/>
              </a:solidFill>
              <a:ea typeface="ＭＳ Ｐゴシック" charset="-128"/>
            </a:endParaRPr>
          </a:p>
        </p:txBody>
      </p:sp>
      <p:pic>
        <p:nvPicPr>
          <p:cNvPr id="46083" name="Picture 9" descr="BWT_search_color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57625"/>
            <a:ext cx="8991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1750"/>
            <a:ext cx="96266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
            <a:ext cx="243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115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x-none"/>
              <a:t>Exact Matching with FM Index</a:t>
            </a:r>
          </a:p>
        </p:txBody>
      </p:sp>
      <p:sp>
        <p:nvSpPr>
          <p:cNvPr id="47106" name="Rectangle 3"/>
          <p:cNvSpPr>
            <a:spLocks noGrp="1" noChangeArrowheads="1"/>
          </p:cNvSpPr>
          <p:nvPr>
            <p:ph type="body" idx="1"/>
          </p:nvPr>
        </p:nvSpPr>
        <p:spPr>
          <a:xfrm>
            <a:off x="457200" y="4419600"/>
            <a:ext cx="8229600" cy="1905000"/>
          </a:xfrm>
        </p:spPr>
        <p:txBody>
          <a:bodyPr/>
          <a:lstStyle/>
          <a:p>
            <a:pPr eaLnBrk="1" hangingPunct="1"/>
            <a:endParaRPr lang="en-US" altLang="x-none"/>
          </a:p>
          <a:p>
            <a:pPr eaLnBrk="1" hangingPunct="1"/>
            <a:r>
              <a:rPr lang="en-US" altLang="x-none"/>
              <a:t>In progressive rounds, </a:t>
            </a:r>
            <a:r>
              <a:rPr lang="en-US" altLang="x-none" b="1">
                <a:solidFill>
                  <a:srgbClr val="FF0000"/>
                </a:solidFill>
              </a:rPr>
              <a:t>top</a:t>
            </a:r>
            <a:r>
              <a:rPr lang="en-US" altLang="x-none"/>
              <a:t> &amp; </a:t>
            </a:r>
            <a:r>
              <a:rPr lang="en-US" altLang="x-none" b="1">
                <a:solidFill>
                  <a:srgbClr val="009900"/>
                </a:solidFill>
              </a:rPr>
              <a:t>bot</a:t>
            </a:r>
            <a:r>
              <a:rPr lang="en-US" altLang="x-none"/>
              <a:t> delimit the range of rows beginning with progressively longer suffixes of Q</a:t>
            </a:r>
          </a:p>
        </p:txBody>
      </p:sp>
      <p:pic>
        <p:nvPicPr>
          <p:cNvPr id="47107" name="Picture 12" descr="BWT_search_color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52625"/>
            <a:ext cx="8991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13"/>
          <p:cNvSpPr>
            <a:spLocks noChangeArrowheads="1"/>
          </p:cNvSpPr>
          <p:nvPr/>
        </p:nvSpPr>
        <p:spPr bwMode="auto">
          <a:xfrm>
            <a:off x="2895600" y="3305175"/>
            <a:ext cx="228600" cy="6096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7109" name="Rectangle 14"/>
          <p:cNvSpPr>
            <a:spLocks noChangeArrowheads="1"/>
          </p:cNvSpPr>
          <p:nvPr/>
        </p:nvSpPr>
        <p:spPr bwMode="auto">
          <a:xfrm>
            <a:off x="5257800" y="2771775"/>
            <a:ext cx="403225" cy="6096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7110" name="Rectangle 15"/>
          <p:cNvSpPr>
            <a:spLocks noChangeArrowheads="1"/>
          </p:cNvSpPr>
          <p:nvPr/>
        </p:nvSpPr>
        <p:spPr bwMode="auto">
          <a:xfrm>
            <a:off x="7626350" y="2543175"/>
            <a:ext cx="592138" cy="274638"/>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7111" name="Rectangle 16"/>
          <p:cNvSpPr>
            <a:spLocks noChangeArrowheads="1"/>
          </p:cNvSpPr>
          <p:nvPr/>
        </p:nvSpPr>
        <p:spPr bwMode="auto">
          <a:xfrm>
            <a:off x="4038600" y="1952625"/>
            <a:ext cx="228600" cy="3048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7112" name="Rectangle 17"/>
          <p:cNvSpPr>
            <a:spLocks noChangeArrowheads="1"/>
          </p:cNvSpPr>
          <p:nvPr/>
        </p:nvSpPr>
        <p:spPr bwMode="auto">
          <a:xfrm>
            <a:off x="6200775" y="1966913"/>
            <a:ext cx="417513" cy="290512"/>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47113" name="Rectangle 18"/>
          <p:cNvSpPr>
            <a:spLocks noChangeArrowheads="1"/>
          </p:cNvSpPr>
          <p:nvPr/>
        </p:nvSpPr>
        <p:spPr bwMode="auto">
          <a:xfrm>
            <a:off x="8382000" y="1952625"/>
            <a:ext cx="601663" cy="312738"/>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x-none"/>
              <a:t>Exact Matching with FM Index</a:t>
            </a:r>
          </a:p>
        </p:txBody>
      </p:sp>
      <p:sp>
        <p:nvSpPr>
          <p:cNvPr id="48130" name="Rectangle 5"/>
          <p:cNvSpPr>
            <a:spLocks noGrp="1" noChangeArrowheads="1"/>
          </p:cNvSpPr>
          <p:nvPr>
            <p:ph type="body" idx="1"/>
          </p:nvPr>
        </p:nvSpPr>
        <p:spPr>
          <a:xfrm>
            <a:off x="457200" y="4419600"/>
            <a:ext cx="8229600" cy="1905000"/>
          </a:xfrm>
          <a:noFill/>
        </p:spPr>
        <p:txBody>
          <a:bodyPr/>
          <a:lstStyle/>
          <a:p>
            <a:pPr eaLnBrk="1" hangingPunct="1"/>
            <a:endParaRPr lang="en-US" altLang="x-none"/>
          </a:p>
          <a:p>
            <a:pPr eaLnBrk="1" hangingPunct="1"/>
            <a:r>
              <a:rPr lang="en-US" altLang="x-none"/>
              <a:t>If range becomes empty (</a:t>
            </a:r>
            <a:r>
              <a:rPr lang="en-US" altLang="x-none" b="1">
                <a:solidFill>
                  <a:srgbClr val="FF0000"/>
                </a:solidFill>
              </a:rPr>
              <a:t>top</a:t>
            </a:r>
            <a:r>
              <a:rPr lang="en-US" altLang="x-none"/>
              <a:t> = </a:t>
            </a:r>
            <a:r>
              <a:rPr lang="en-US" altLang="x-none" b="1">
                <a:solidFill>
                  <a:srgbClr val="009900"/>
                </a:solidFill>
              </a:rPr>
              <a:t>bot</a:t>
            </a:r>
            <a:r>
              <a:rPr lang="en-US" altLang="x-none"/>
              <a:t>) the query suffix (and therefore the query) does not occur in the text</a:t>
            </a:r>
          </a:p>
        </p:txBody>
      </p:sp>
      <p:pic>
        <p:nvPicPr>
          <p:cNvPr id="48131" name="Picture 11" descr="BWT_search_fail_color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1951038"/>
            <a:ext cx="8990012"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x-none"/>
              <a:t>Rows to Reference Positions</a:t>
            </a:r>
          </a:p>
        </p:txBody>
      </p:sp>
      <p:sp>
        <p:nvSpPr>
          <p:cNvPr id="49154" name="Rectangle 3"/>
          <p:cNvSpPr>
            <a:spLocks noGrp="1" noChangeArrowheads="1"/>
          </p:cNvSpPr>
          <p:nvPr>
            <p:ph type="body" idx="1"/>
          </p:nvPr>
        </p:nvSpPr>
        <p:spPr>
          <a:xfrm>
            <a:off x="457200" y="1600200"/>
            <a:ext cx="8229600" cy="4876800"/>
          </a:xfrm>
        </p:spPr>
        <p:txBody>
          <a:bodyPr/>
          <a:lstStyle/>
          <a:p>
            <a:pPr eaLnBrk="1" hangingPunct="1"/>
            <a:endParaRPr lang="en-US" altLang="x-none"/>
          </a:p>
          <a:p>
            <a:pPr eaLnBrk="1" hangingPunct="1"/>
            <a:r>
              <a:rPr lang="en-US" altLang="x-none"/>
              <a:t>Once we know a row contains a legal alignment, how do we determine its position in the reference?</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p:txBody>
      </p:sp>
      <p:pic>
        <p:nvPicPr>
          <p:cNvPr id="49155" name="Picture 4" descr="BWT_search_color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7162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5"/>
          <p:cNvSpPr txBox="1">
            <a:spLocks noChangeArrowheads="1"/>
          </p:cNvSpPr>
          <p:nvPr/>
        </p:nvSpPr>
        <p:spPr bwMode="auto">
          <a:xfrm>
            <a:off x="7472363" y="4129088"/>
            <a:ext cx="1490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latin typeface="Tahoma" charset="0"/>
              </a:rPr>
              <a:t>Where am I?</a:t>
            </a:r>
          </a:p>
        </p:txBody>
      </p:sp>
      <p:sp>
        <p:nvSpPr>
          <p:cNvPr id="49157" name="AutoShape 6"/>
          <p:cNvSpPr>
            <a:spLocks noChangeArrowheads="1"/>
          </p:cNvSpPr>
          <p:nvPr/>
        </p:nvSpPr>
        <p:spPr bwMode="auto">
          <a:xfrm>
            <a:off x="7467600" y="4038600"/>
            <a:ext cx="1524000" cy="609600"/>
          </a:xfrm>
          <a:prstGeom prst="wedgeRoundRectCallout">
            <a:avLst>
              <a:gd name="adj1" fmla="val -97917"/>
              <a:gd name="adj2" fmla="val -78384"/>
              <a:gd name="adj3" fmla="val 166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endParaRPr lang="x-none" altLang="x-none" sz="1800"/>
          </a:p>
        </p:txBody>
      </p:sp>
      <p:sp>
        <p:nvSpPr>
          <p:cNvPr id="49158" name="Rectangle 7"/>
          <p:cNvSpPr>
            <a:spLocks noChangeArrowheads="1"/>
          </p:cNvSpPr>
          <p:nvPr/>
        </p:nvSpPr>
        <p:spPr bwMode="auto">
          <a:xfrm>
            <a:off x="6253163" y="3749675"/>
            <a:ext cx="446087" cy="2159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altLang="x-none"/>
              <a:t>Rows to Reference Positions</a:t>
            </a:r>
          </a:p>
        </p:txBody>
      </p:sp>
      <p:sp>
        <p:nvSpPr>
          <p:cNvPr id="50178" name="Rectangle 3"/>
          <p:cNvSpPr>
            <a:spLocks noGrp="1" noChangeArrowheads="1"/>
          </p:cNvSpPr>
          <p:nvPr>
            <p:ph type="body" idx="1"/>
          </p:nvPr>
        </p:nvSpPr>
        <p:spPr>
          <a:xfrm>
            <a:off x="457200" y="1600200"/>
            <a:ext cx="8229600" cy="4953000"/>
          </a:xfrm>
        </p:spPr>
        <p:txBody>
          <a:bodyPr/>
          <a:lstStyle/>
          <a:p>
            <a:pPr eaLnBrk="1" hangingPunct="1"/>
            <a:r>
              <a:rPr lang="en-US" altLang="x-none"/>
              <a:t>Naïve solution 1: Use </a:t>
            </a:r>
            <a:r>
              <a:rPr lang="ja-JP" altLang="en-US"/>
              <a:t>“</a:t>
            </a:r>
            <a:r>
              <a:rPr lang="en-US" altLang="ja-JP"/>
              <a:t>walk-left</a:t>
            </a:r>
            <a:r>
              <a:rPr lang="ja-JP" altLang="en-US"/>
              <a:t>”</a:t>
            </a:r>
            <a:r>
              <a:rPr lang="en-US" altLang="ja-JP"/>
              <a:t> to walk back to the beginning of the text; number of steps = offset of hit</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sz="1200"/>
          </a:p>
          <a:p>
            <a:pPr eaLnBrk="1" hangingPunct="1"/>
            <a:endParaRPr lang="en-US" altLang="x-none" sz="1200"/>
          </a:p>
          <a:p>
            <a:pPr eaLnBrk="1" hangingPunct="1"/>
            <a:r>
              <a:rPr lang="en-US" altLang="x-none"/>
              <a:t>Linear in length of text in general – too slow</a:t>
            </a:r>
          </a:p>
        </p:txBody>
      </p:sp>
      <p:pic>
        <p:nvPicPr>
          <p:cNvPr id="50179" name="Picture 28" descr="BWT_row_to_re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89275"/>
            <a:ext cx="63881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AutoShape 29"/>
          <p:cNvSpPr>
            <a:spLocks/>
          </p:cNvSpPr>
          <p:nvPr/>
        </p:nvSpPr>
        <p:spPr bwMode="auto">
          <a:xfrm rot="-5400000">
            <a:off x="6600825" y="2946400"/>
            <a:ext cx="76200" cy="3048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50181" name="Text Box 30"/>
          <p:cNvSpPr txBox="1">
            <a:spLocks noChangeArrowheads="1"/>
          </p:cNvSpPr>
          <p:nvPr/>
        </p:nvSpPr>
        <p:spPr bwMode="auto">
          <a:xfrm>
            <a:off x="5397500" y="2690813"/>
            <a:ext cx="2603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2 steps, so hit offset = 2</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1"/>
          </p:nvPr>
        </p:nvSpPr>
        <p:spPr>
          <a:xfrm>
            <a:off x="457200" y="1600200"/>
            <a:ext cx="8229600" cy="4953000"/>
          </a:xfrm>
        </p:spPr>
        <p:txBody>
          <a:bodyPr/>
          <a:lstStyle/>
          <a:p>
            <a:pPr eaLnBrk="1" hangingPunct="1"/>
            <a:r>
              <a:rPr lang="en-US" altLang="x-none"/>
              <a:t>Naïve solution 2: Keep whole suffix array in memory.  Finding reference position is a lookup in the array.</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sz="1400"/>
          </a:p>
          <a:p>
            <a:pPr eaLnBrk="1" hangingPunct="1"/>
            <a:endParaRPr lang="en-US" altLang="x-none" sz="2200"/>
          </a:p>
          <a:p>
            <a:pPr eaLnBrk="1" hangingPunct="1"/>
            <a:endParaRPr lang="en-US" altLang="x-none" sz="1200"/>
          </a:p>
          <a:p>
            <a:pPr eaLnBrk="1" hangingPunct="1"/>
            <a:r>
              <a:rPr lang="en-US" altLang="x-none"/>
              <a:t>Suffix array is ~12 gigabytes for human – too big</a:t>
            </a:r>
          </a:p>
        </p:txBody>
      </p:sp>
      <p:sp>
        <p:nvSpPr>
          <p:cNvPr id="51202" name="Rectangle 2"/>
          <p:cNvSpPr>
            <a:spLocks noGrp="1" noChangeArrowheads="1"/>
          </p:cNvSpPr>
          <p:nvPr>
            <p:ph type="title"/>
          </p:nvPr>
        </p:nvSpPr>
        <p:spPr/>
        <p:txBody>
          <a:bodyPr/>
          <a:lstStyle/>
          <a:p>
            <a:pPr eaLnBrk="1" hangingPunct="1"/>
            <a:r>
              <a:rPr lang="en-US" altLang="x-none"/>
              <a:t>Rows to Reference Positions</a:t>
            </a:r>
          </a:p>
        </p:txBody>
      </p:sp>
      <p:pic>
        <p:nvPicPr>
          <p:cNvPr id="51203" name="Picture 20" descr="BWT_row_to_re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59063"/>
            <a:ext cx="3381375"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AutoShape 21"/>
          <p:cNvSpPr>
            <a:spLocks/>
          </p:cNvSpPr>
          <p:nvPr/>
        </p:nvSpPr>
        <p:spPr bwMode="auto">
          <a:xfrm>
            <a:off x="5911850" y="3429000"/>
            <a:ext cx="76200" cy="3048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51205" name="Text Box 22"/>
          <p:cNvSpPr txBox="1">
            <a:spLocks noChangeArrowheads="1"/>
          </p:cNvSpPr>
          <p:nvPr/>
        </p:nvSpPr>
        <p:spPr bwMode="auto">
          <a:xfrm>
            <a:off x="5988050" y="3397250"/>
            <a:ext cx="143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hit offset = 2</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a:xfrm>
            <a:off x="457200" y="1600200"/>
            <a:ext cx="8229600" cy="4953000"/>
          </a:xfrm>
        </p:spPr>
        <p:txBody>
          <a:bodyPr/>
          <a:lstStyle/>
          <a:p>
            <a:pPr eaLnBrk="1" hangingPunct="1"/>
            <a:r>
              <a:rPr lang="en-US" altLang="x-none"/>
              <a:t>Hybrid solution: Store </a:t>
            </a:r>
            <a:r>
              <a:rPr lang="en-US" altLang="x-none" i="1"/>
              <a:t>sample</a:t>
            </a:r>
            <a:r>
              <a:rPr lang="en-US" altLang="x-none"/>
              <a:t> of suffix array; </a:t>
            </a:r>
            <a:r>
              <a:rPr lang="ja-JP" altLang="en-US"/>
              <a:t>“</a:t>
            </a:r>
            <a:r>
              <a:rPr lang="en-US" altLang="ja-JP"/>
              <a:t>walk left</a:t>
            </a:r>
            <a:r>
              <a:rPr lang="ja-JP" altLang="en-US"/>
              <a:t>”</a:t>
            </a:r>
            <a:r>
              <a:rPr lang="en-US" altLang="ja-JP"/>
              <a:t> to next sampled (</a:t>
            </a:r>
            <a:r>
              <a:rPr lang="ja-JP" altLang="en-US"/>
              <a:t>“</a:t>
            </a:r>
            <a:r>
              <a:rPr lang="en-US" altLang="ja-JP"/>
              <a:t>marked</a:t>
            </a:r>
            <a:r>
              <a:rPr lang="ja-JP" altLang="en-US"/>
              <a:t>”</a:t>
            </a:r>
            <a:r>
              <a:rPr lang="en-US" altLang="ja-JP"/>
              <a:t>) row to the left</a:t>
            </a:r>
          </a:p>
          <a:p>
            <a:pPr lvl="1" eaLnBrk="1" hangingPunct="1"/>
            <a:r>
              <a:rPr lang="en-US" altLang="x-none" sz="2000">
                <a:ea typeface="ＭＳ Ｐゴシック" charset="-128"/>
              </a:rPr>
              <a:t>Due to Ferragina and Manzini</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sz="1600"/>
          </a:p>
          <a:p>
            <a:pPr eaLnBrk="1" hangingPunct="1"/>
            <a:endParaRPr lang="en-US" altLang="x-none" sz="1200"/>
          </a:p>
          <a:p>
            <a:pPr eaLnBrk="1" hangingPunct="1"/>
            <a:r>
              <a:rPr lang="en-US" altLang="x-none"/>
              <a:t>Bowtie marks every 32</a:t>
            </a:r>
            <a:r>
              <a:rPr lang="en-US" altLang="x-none" baseline="30000"/>
              <a:t>nd</a:t>
            </a:r>
            <a:r>
              <a:rPr lang="en-US" altLang="x-none"/>
              <a:t> row by default (configurable)</a:t>
            </a:r>
          </a:p>
        </p:txBody>
      </p:sp>
      <p:sp>
        <p:nvSpPr>
          <p:cNvPr id="52226" name="Rectangle 3"/>
          <p:cNvSpPr>
            <a:spLocks noGrp="1" noChangeArrowheads="1"/>
          </p:cNvSpPr>
          <p:nvPr>
            <p:ph type="title"/>
          </p:nvPr>
        </p:nvSpPr>
        <p:spPr/>
        <p:txBody>
          <a:bodyPr/>
          <a:lstStyle/>
          <a:p>
            <a:pPr eaLnBrk="1" hangingPunct="1"/>
            <a:r>
              <a:rPr lang="en-US" altLang="x-none"/>
              <a:t>Rows to Reference Positions</a:t>
            </a:r>
          </a:p>
        </p:txBody>
      </p:sp>
      <p:pic>
        <p:nvPicPr>
          <p:cNvPr id="52227" name="Picture 34" descr="BWT_row_to_re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49625"/>
            <a:ext cx="50434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AutoShape 35"/>
          <p:cNvSpPr>
            <a:spLocks/>
          </p:cNvSpPr>
          <p:nvPr/>
        </p:nvSpPr>
        <p:spPr bwMode="auto">
          <a:xfrm rot="-5400000">
            <a:off x="4000500" y="3321050"/>
            <a:ext cx="101600" cy="114300"/>
          </a:xfrm>
          <a:prstGeom prst="rightBrace">
            <a:avLst>
              <a:gd name="adj1" fmla="val 93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52229" name="Text Box 36"/>
          <p:cNvSpPr txBox="1">
            <a:spLocks noChangeArrowheads="1"/>
          </p:cNvSpPr>
          <p:nvPr/>
        </p:nvSpPr>
        <p:spPr bwMode="auto">
          <a:xfrm>
            <a:off x="3613150" y="2973388"/>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1 step</a:t>
            </a:r>
          </a:p>
        </p:txBody>
      </p:sp>
      <p:sp>
        <p:nvSpPr>
          <p:cNvPr id="52230" name="AutoShape 37"/>
          <p:cNvSpPr>
            <a:spLocks/>
          </p:cNvSpPr>
          <p:nvPr/>
        </p:nvSpPr>
        <p:spPr bwMode="auto">
          <a:xfrm>
            <a:off x="5578475" y="4754563"/>
            <a:ext cx="76200" cy="3048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52231" name="Text Box 38"/>
          <p:cNvSpPr txBox="1">
            <a:spLocks noChangeArrowheads="1"/>
          </p:cNvSpPr>
          <p:nvPr/>
        </p:nvSpPr>
        <p:spPr bwMode="auto">
          <a:xfrm>
            <a:off x="5654675" y="4722813"/>
            <a:ext cx="1130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offset = 1</a:t>
            </a:r>
          </a:p>
        </p:txBody>
      </p:sp>
      <p:sp>
        <p:nvSpPr>
          <p:cNvPr id="52232" name="Text Box 39"/>
          <p:cNvSpPr txBox="1">
            <a:spLocks noChangeArrowheads="1"/>
          </p:cNvSpPr>
          <p:nvPr/>
        </p:nvSpPr>
        <p:spPr bwMode="auto">
          <a:xfrm>
            <a:off x="6362700" y="5257800"/>
            <a:ext cx="2247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Hit offset = 1 + 1 = 2</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body" idx="1"/>
          </p:nvPr>
        </p:nvSpPr>
        <p:spPr>
          <a:xfrm>
            <a:off x="457200" y="1828800"/>
            <a:ext cx="8229600" cy="4724400"/>
          </a:xfrm>
        </p:spPr>
        <p:txBody>
          <a:bodyPr/>
          <a:lstStyle/>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r>
              <a:rPr lang="en-US" altLang="x-none"/>
              <a:t>Algorithm concludes: </a:t>
            </a:r>
            <a:r>
              <a:rPr lang="ja-JP" altLang="en-US"/>
              <a:t>“</a:t>
            </a:r>
            <a:r>
              <a:rPr lang="en-US" altLang="ja-JP"/>
              <a:t>aac</a:t>
            </a:r>
            <a:r>
              <a:rPr lang="ja-JP" altLang="en-US"/>
              <a:t>”</a:t>
            </a:r>
            <a:r>
              <a:rPr lang="en-US" altLang="ja-JP"/>
              <a:t> occurs at offset 2 in </a:t>
            </a:r>
            <a:r>
              <a:rPr lang="ja-JP" altLang="en-US"/>
              <a:t>“</a:t>
            </a:r>
            <a:r>
              <a:rPr lang="en-US" altLang="ja-JP"/>
              <a:t>acaacg</a:t>
            </a:r>
            <a:r>
              <a:rPr lang="ja-JP" altLang="en-US"/>
              <a:t>”</a:t>
            </a:r>
            <a:endParaRPr lang="en-US" altLang="x-none"/>
          </a:p>
        </p:txBody>
      </p:sp>
      <p:sp>
        <p:nvSpPr>
          <p:cNvPr id="53250" name="Rectangle 3"/>
          <p:cNvSpPr>
            <a:spLocks noGrp="1" noChangeArrowheads="1"/>
          </p:cNvSpPr>
          <p:nvPr>
            <p:ph type="title"/>
          </p:nvPr>
        </p:nvSpPr>
        <p:spPr/>
        <p:txBody>
          <a:bodyPr/>
          <a:lstStyle/>
          <a:p>
            <a:pPr eaLnBrk="1" hangingPunct="1"/>
            <a:r>
              <a:rPr lang="en-US" altLang="x-none"/>
              <a:t>Put It All Together</a:t>
            </a:r>
          </a:p>
        </p:txBody>
      </p:sp>
      <p:pic>
        <p:nvPicPr>
          <p:cNvPr id="53251" name="Picture 10" descr="BWT_row_to_ref3"/>
          <p:cNvPicPr>
            <a:picLocks noChangeAspect="1" noChangeArrowheads="1"/>
          </p:cNvPicPr>
          <p:nvPr/>
        </p:nvPicPr>
        <p:blipFill>
          <a:blip r:embed="rId2">
            <a:extLst>
              <a:ext uri="{28A0092B-C50C-407E-A947-70E740481C1C}">
                <a14:useLocalDpi xmlns:a14="http://schemas.microsoft.com/office/drawing/2010/main" val="0"/>
              </a:ext>
            </a:extLst>
          </a:blip>
          <a:srcRect l="39282"/>
          <a:stretch>
            <a:fillRect/>
          </a:stretch>
        </p:blipFill>
        <p:spPr bwMode="auto">
          <a:xfrm>
            <a:off x="6767513" y="2743200"/>
            <a:ext cx="2147887"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1" descr="BWT_search_colorf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52725"/>
            <a:ext cx="6553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4" descr="BWT_large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3" y="3657600"/>
            <a:ext cx="2319337"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title"/>
          </p:nvPr>
        </p:nvSpPr>
        <p:spPr/>
        <p:txBody>
          <a:bodyPr/>
          <a:lstStyle/>
          <a:p>
            <a:pPr eaLnBrk="1" hangingPunct="1"/>
            <a:r>
              <a:rPr lang="en-US" altLang="x-none"/>
              <a:t>Checkpointing in FM Index</a:t>
            </a:r>
          </a:p>
        </p:txBody>
      </p:sp>
      <p:sp>
        <p:nvSpPr>
          <p:cNvPr id="54275" name="Rectangle 3"/>
          <p:cNvSpPr>
            <a:spLocks noGrp="1" noChangeArrowheads="1"/>
          </p:cNvSpPr>
          <p:nvPr>
            <p:ph type="body" idx="1"/>
          </p:nvPr>
        </p:nvSpPr>
        <p:spPr>
          <a:xfrm>
            <a:off x="457200" y="1828800"/>
            <a:ext cx="8229600" cy="4297363"/>
          </a:xfrm>
        </p:spPr>
        <p:txBody>
          <a:bodyPr/>
          <a:lstStyle/>
          <a:p>
            <a:pPr eaLnBrk="1" hangingPunct="1">
              <a:buClr>
                <a:schemeClr val="tx1"/>
              </a:buClr>
            </a:pPr>
            <a:r>
              <a:rPr lang="en-US" altLang="x-none" b="1">
                <a:solidFill>
                  <a:schemeClr val="accent2"/>
                </a:solidFill>
              </a:rPr>
              <a:t>LF</a:t>
            </a:r>
            <a:r>
              <a:rPr lang="en-US" altLang="x-none"/>
              <a:t>(i, </a:t>
            </a:r>
            <a:r>
              <a:rPr lang="en-US" altLang="x-none" b="1">
                <a:solidFill>
                  <a:srgbClr val="990033"/>
                </a:solidFill>
              </a:rPr>
              <a:t>qc</a:t>
            </a:r>
            <a:r>
              <a:rPr lang="en-US" altLang="x-none"/>
              <a:t>) must determine the </a:t>
            </a:r>
            <a:r>
              <a:rPr lang="en-US" altLang="x-none" i="1"/>
              <a:t>rank</a:t>
            </a:r>
            <a:r>
              <a:rPr lang="en-US" altLang="x-none"/>
              <a:t> of </a:t>
            </a:r>
            <a:r>
              <a:rPr lang="en-US" altLang="x-none" b="1">
                <a:solidFill>
                  <a:srgbClr val="990033"/>
                </a:solidFill>
              </a:rPr>
              <a:t>qc</a:t>
            </a:r>
            <a:r>
              <a:rPr lang="en-US" altLang="x-none"/>
              <a:t> in row i</a:t>
            </a:r>
          </a:p>
          <a:p>
            <a:pPr lvl="1" eaLnBrk="1" hangingPunct="1">
              <a:buClr>
                <a:schemeClr val="tx1"/>
              </a:buClr>
            </a:pPr>
            <a:endParaRPr lang="en-US" altLang="x-none" sz="800">
              <a:ea typeface="ＭＳ Ｐゴシック" charset="-128"/>
            </a:endParaRPr>
          </a:p>
          <a:p>
            <a:pPr eaLnBrk="1" hangingPunct="1">
              <a:buClr>
                <a:schemeClr val="tx1"/>
              </a:buClr>
            </a:pPr>
            <a:r>
              <a:rPr lang="en-US" altLang="x-none"/>
              <a:t>Naïve way: count occurrences of </a:t>
            </a:r>
            <a:r>
              <a:rPr lang="en-US" altLang="x-none" b="1">
                <a:solidFill>
                  <a:srgbClr val="990033"/>
                </a:solidFill>
              </a:rPr>
              <a:t>qc</a:t>
            </a:r>
            <a:r>
              <a:rPr lang="en-US" altLang="x-none"/>
              <a:t> in all previous rows</a:t>
            </a:r>
          </a:p>
          <a:p>
            <a:pPr lvl="1" eaLnBrk="1" hangingPunct="1">
              <a:buClr>
                <a:schemeClr val="tx1"/>
              </a:buClr>
            </a:pPr>
            <a:r>
              <a:rPr lang="en-US" altLang="x-none">
                <a:ea typeface="ＭＳ Ｐゴシック" charset="-128"/>
              </a:rPr>
              <a:t>This </a:t>
            </a:r>
            <a:r>
              <a:rPr lang="en-US" altLang="x-none" b="1">
                <a:solidFill>
                  <a:schemeClr val="accent2"/>
                </a:solidFill>
                <a:ea typeface="ＭＳ Ｐゴシック" charset="-128"/>
              </a:rPr>
              <a:t>LF</a:t>
            </a:r>
            <a:r>
              <a:rPr lang="en-US" altLang="x-none">
                <a:ea typeface="ＭＳ Ｐゴシック" charset="-128"/>
              </a:rPr>
              <a:t>(i, </a:t>
            </a:r>
            <a:r>
              <a:rPr lang="en-US" altLang="x-none" b="1">
                <a:solidFill>
                  <a:srgbClr val="990033"/>
                </a:solidFill>
                <a:ea typeface="ＭＳ Ｐゴシック" charset="-128"/>
              </a:rPr>
              <a:t>qc</a:t>
            </a:r>
            <a:r>
              <a:rPr lang="en-US" altLang="x-none">
                <a:ea typeface="ＭＳ Ｐゴシック" charset="-128"/>
              </a:rPr>
              <a:t>) is linear in length of text – too slow</a:t>
            </a:r>
          </a:p>
          <a:p>
            <a:pPr lvl="1" eaLnBrk="1" hangingPunct="1"/>
            <a:endParaRPr lang="en-US" altLang="x-none">
              <a:ea typeface="ＭＳ Ｐゴシック" charset="-128"/>
            </a:endParaRPr>
          </a:p>
        </p:txBody>
      </p:sp>
      <p:sp>
        <p:nvSpPr>
          <p:cNvPr id="54276" name="Line 5"/>
          <p:cNvSpPr>
            <a:spLocks noChangeShapeType="1"/>
          </p:cNvSpPr>
          <p:nvPr/>
        </p:nvSpPr>
        <p:spPr bwMode="auto">
          <a:xfrm>
            <a:off x="2362200" y="4953000"/>
            <a:ext cx="685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77" name="Line 6"/>
          <p:cNvSpPr>
            <a:spLocks noChangeShapeType="1"/>
          </p:cNvSpPr>
          <p:nvPr/>
        </p:nvSpPr>
        <p:spPr bwMode="auto">
          <a:xfrm>
            <a:off x="2362200" y="5486400"/>
            <a:ext cx="685800" cy="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78" name="Line 9"/>
          <p:cNvSpPr>
            <a:spLocks noChangeShapeType="1"/>
          </p:cNvSpPr>
          <p:nvPr/>
        </p:nvSpPr>
        <p:spPr bwMode="auto">
          <a:xfrm>
            <a:off x="3200400" y="4953000"/>
            <a:ext cx="2057400" cy="0"/>
          </a:xfrm>
          <a:prstGeom prst="line">
            <a:avLst/>
          </a:prstGeom>
          <a:noFill/>
          <a:ln w="381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79" name="Line 10"/>
          <p:cNvSpPr>
            <a:spLocks noChangeShapeType="1"/>
          </p:cNvSpPr>
          <p:nvPr/>
        </p:nvSpPr>
        <p:spPr bwMode="auto">
          <a:xfrm flipV="1">
            <a:off x="3200400" y="5481638"/>
            <a:ext cx="2057400" cy="4762"/>
          </a:xfrm>
          <a:prstGeom prst="line">
            <a:avLst/>
          </a:prstGeom>
          <a:noFill/>
          <a:ln w="38100" cap="rnd">
            <a:solidFill>
              <a:srgbClr val="0099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0" name="Line 11"/>
          <p:cNvSpPr>
            <a:spLocks noChangeShapeType="1"/>
          </p:cNvSpPr>
          <p:nvPr/>
        </p:nvSpPr>
        <p:spPr bwMode="auto">
          <a:xfrm flipV="1">
            <a:off x="5453063" y="3657600"/>
            <a:ext cx="0" cy="1295400"/>
          </a:xfrm>
          <a:prstGeom prst="line">
            <a:avLst/>
          </a:prstGeom>
          <a:noFill/>
          <a:ln w="38100" cap="rnd">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1" name="Line 12"/>
          <p:cNvSpPr>
            <a:spLocks noChangeShapeType="1"/>
          </p:cNvSpPr>
          <p:nvPr/>
        </p:nvSpPr>
        <p:spPr bwMode="auto">
          <a:xfrm flipV="1">
            <a:off x="5548313" y="3657600"/>
            <a:ext cx="0" cy="1828800"/>
          </a:xfrm>
          <a:prstGeom prst="line">
            <a:avLst/>
          </a:prstGeom>
          <a:noFill/>
          <a:ln w="38100" cap="rnd">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2" name="AutoShape 15"/>
          <p:cNvSpPr>
            <a:spLocks/>
          </p:cNvSpPr>
          <p:nvPr/>
        </p:nvSpPr>
        <p:spPr bwMode="auto">
          <a:xfrm>
            <a:off x="5638800" y="3733800"/>
            <a:ext cx="228600" cy="1752600"/>
          </a:xfrm>
          <a:prstGeom prst="rightBrace">
            <a:avLst>
              <a:gd name="adj1" fmla="val 6388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54283" name="Rectangle 16"/>
          <p:cNvSpPr>
            <a:spLocks noChangeArrowheads="1"/>
          </p:cNvSpPr>
          <p:nvPr/>
        </p:nvSpPr>
        <p:spPr bwMode="auto">
          <a:xfrm>
            <a:off x="5867400" y="4306888"/>
            <a:ext cx="198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latin typeface="Tahoma" charset="0"/>
              </a:rPr>
              <a:t>Scanned by naïve rank calculation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5" descr="BWT_largemat_magni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1828800"/>
            <a:ext cx="679132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p:txBody>
          <a:bodyPr/>
          <a:lstStyle/>
          <a:p>
            <a:pPr eaLnBrk="1" hangingPunct="1"/>
            <a:r>
              <a:rPr lang="en-US" altLang="x-none"/>
              <a:t>Checkpointing in FM Index</a:t>
            </a:r>
          </a:p>
        </p:txBody>
      </p:sp>
      <p:sp>
        <p:nvSpPr>
          <p:cNvPr id="55299" name="Rectangle 3"/>
          <p:cNvSpPr>
            <a:spLocks noGrp="1" noChangeArrowheads="1"/>
          </p:cNvSpPr>
          <p:nvPr>
            <p:ph type="body" idx="1"/>
          </p:nvPr>
        </p:nvSpPr>
        <p:spPr>
          <a:xfrm>
            <a:off x="457200" y="1600200"/>
            <a:ext cx="5638800" cy="5257800"/>
          </a:xfrm>
        </p:spPr>
        <p:txBody>
          <a:bodyPr/>
          <a:lstStyle/>
          <a:p>
            <a:pPr eaLnBrk="1" hangingPunct="1"/>
            <a:r>
              <a:rPr lang="en-US" altLang="x-none"/>
              <a:t>Solution: pre-calculate cumulative counts for A/C/G/T up to periodic </a:t>
            </a:r>
            <a:r>
              <a:rPr lang="en-US" altLang="x-none" b="1">
                <a:solidFill>
                  <a:srgbClr val="00CCFF"/>
                </a:solidFill>
              </a:rPr>
              <a:t>checkpoints</a:t>
            </a:r>
            <a:r>
              <a:rPr lang="en-US" altLang="x-none"/>
              <a:t> in BWT</a:t>
            </a: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sz="800">
              <a:ea typeface="ＭＳ Ｐゴシック" charset="-128"/>
            </a:endParaRPr>
          </a:p>
          <a:p>
            <a:pPr lvl="1" eaLnBrk="1" hangingPunct="1"/>
            <a:endParaRPr lang="en-US" altLang="x-none" sz="800">
              <a:ea typeface="ＭＳ Ｐゴシック" charset="-128"/>
            </a:endParaRPr>
          </a:p>
          <a:p>
            <a:pPr eaLnBrk="1" hangingPunct="1">
              <a:buClr>
                <a:schemeClr val="tx1"/>
              </a:buClr>
            </a:pPr>
            <a:r>
              <a:rPr lang="en-US" altLang="x-none" b="1">
                <a:solidFill>
                  <a:schemeClr val="accent2"/>
                </a:solidFill>
              </a:rPr>
              <a:t>LF</a:t>
            </a:r>
            <a:r>
              <a:rPr lang="en-US" altLang="x-none"/>
              <a:t>(i, </a:t>
            </a:r>
            <a:r>
              <a:rPr lang="en-US" altLang="x-none" b="1">
                <a:solidFill>
                  <a:srgbClr val="990033"/>
                </a:solidFill>
              </a:rPr>
              <a:t>qc</a:t>
            </a:r>
            <a:r>
              <a:rPr lang="en-US" altLang="x-none"/>
              <a:t>) is now constant-time</a:t>
            </a:r>
            <a:endParaRPr lang="en-US" altLang="x-none" sz="1800"/>
          </a:p>
          <a:p>
            <a:pPr lvl="1" eaLnBrk="1" hangingPunct="1">
              <a:buClr>
                <a:schemeClr val="tx1"/>
              </a:buClr>
              <a:buFontTx/>
              <a:buNone/>
            </a:pPr>
            <a:r>
              <a:rPr lang="en-US" altLang="x-none" sz="1600">
                <a:ea typeface="ＭＳ Ｐゴシック" charset="-128"/>
              </a:rPr>
              <a:t>(if space between checkpoints is considered constant)</a:t>
            </a:r>
          </a:p>
        </p:txBody>
      </p:sp>
      <p:sp>
        <p:nvSpPr>
          <p:cNvPr id="55300" name="Line 17"/>
          <p:cNvSpPr>
            <a:spLocks noChangeShapeType="1"/>
          </p:cNvSpPr>
          <p:nvPr/>
        </p:nvSpPr>
        <p:spPr bwMode="auto">
          <a:xfrm flipV="1">
            <a:off x="4495800" y="3429000"/>
            <a:ext cx="2971800" cy="228600"/>
          </a:xfrm>
          <a:prstGeom prst="line">
            <a:avLst/>
          </a:prstGeom>
          <a:noFill/>
          <a:ln w="381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1" name="Line 19"/>
          <p:cNvSpPr>
            <a:spLocks noChangeShapeType="1"/>
          </p:cNvSpPr>
          <p:nvPr/>
        </p:nvSpPr>
        <p:spPr bwMode="auto">
          <a:xfrm>
            <a:off x="4495800" y="4191000"/>
            <a:ext cx="2971800" cy="457200"/>
          </a:xfrm>
          <a:prstGeom prst="line">
            <a:avLst/>
          </a:prstGeom>
          <a:noFill/>
          <a:ln w="38100" cap="rnd">
            <a:solidFill>
              <a:srgbClr val="0099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2" name="Text Box 21"/>
          <p:cNvSpPr txBox="1">
            <a:spLocks noChangeArrowheads="1"/>
          </p:cNvSpPr>
          <p:nvPr/>
        </p:nvSpPr>
        <p:spPr bwMode="auto">
          <a:xfrm>
            <a:off x="7696200" y="4481513"/>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800">
                <a:solidFill>
                  <a:srgbClr val="009900"/>
                </a:solidFill>
              </a:rPr>
              <a:t>Rank: 309</a:t>
            </a:r>
          </a:p>
        </p:txBody>
      </p:sp>
      <p:sp>
        <p:nvSpPr>
          <p:cNvPr id="55303" name="Text Box 22"/>
          <p:cNvSpPr txBox="1">
            <a:spLocks noChangeArrowheads="1"/>
          </p:cNvSpPr>
          <p:nvPr/>
        </p:nvSpPr>
        <p:spPr bwMode="auto">
          <a:xfrm>
            <a:off x="7696200" y="3243263"/>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800">
                <a:solidFill>
                  <a:srgbClr val="FF0000"/>
                </a:solidFill>
              </a:rPr>
              <a:t>Rank: 242</a:t>
            </a:r>
          </a:p>
        </p:txBody>
      </p:sp>
      <p:sp>
        <p:nvSpPr>
          <p:cNvPr id="55304" name="Line 23"/>
          <p:cNvSpPr>
            <a:spLocks noChangeShapeType="1"/>
          </p:cNvSpPr>
          <p:nvPr/>
        </p:nvSpPr>
        <p:spPr bwMode="auto">
          <a:xfrm flipV="1">
            <a:off x="7467600" y="2990850"/>
            <a:ext cx="0" cy="361950"/>
          </a:xfrm>
          <a:prstGeom prst="line">
            <a:avLst/>
          </a:prstGeom>
          <a:noFill/>
          <a:ln w="9525"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5" name="Line 24"/>
          <p:cNvSpPr>
            <a:spLocks noChangeShapeType="1"/>
          </p:cNvSpPr>
          <p:nvPr/>
        </p:nvSpPr>
        <p:spPr bwMode="auto">
          <a:xfrm>
            <a:off x="7467600" y="4724400"/>
            <a:ext cx="0" cy="1524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6" name="Line 26"/>
          <p:cNvSpPr>
            <a:spLocks noChangeShapeType="1"/>
          </p:cNvSpPr>
          <p:nvPr/>
        </p:nvSpPr>
        <p:spPr bwMode="auto">
          <a:xfrm>
            <a:off x="1600200" y="3657600"/>
            <a:ext cx="685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7" name="Line 27"/>
          <p:cNvSpPr>
            <a:spLocks noChangeShapeType="1"/>
          </p:cNvSpPr>
          <p:nvPr/>
        </p:nvSpPr>
        <p:spPr bwMode="auto">
          <a:xfrm>
            <a:off x="1600200" y="4191000"/>
            <a:ext cx="685800" cy="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8" name="Line 28"/>
          <p:cNvSpPr>
            <a:spLocks noChangeShapeType="1"/>
          </p:cNvSpPr>
          <p:nvPr/>
        </p:nvSpPr>
        <p:spPr bwMode="auto">
          <a:xfrm>
            <a:off x="2438400" y="3657600"/>
            <a:ext cx="2057400" cy="0"/>
          </a:xfrm>
          <a:prstGeom prst="line">
            <a:avLst/>
          </a:prstGeom>
          <a:noFill/>
          <a:ln w="381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9" name="Line 29"/>
          <p:cNvSpPr>
            <a:spLocks noChangeShapeType="1"/>
          </p:cNvSpPr>
          <p:nvPr/>
        </p:nvSpPr>
        <p:spPr bwMode="auto">
          <a:xfrm>
            <a:off x="2438400" y="4191000"/>
            <a:ext cx="2057400" cy="0"/>
          </a:xfrm>
          <a:prstGeom prst="line">
            <a:avLst/>
          </a:prstGeom>
          <a:noFill/>
          <a:ln w="38100" cap="rnd">
            <a:solidFill>
              <a:srgbClr val="0099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tLang="x-none"/>
              <a:t>FM Index is Small</a:t>
            </a:r>
          </a:p>
        </p:txBody>
      </p:sp>
      <p:sp>
        <p:nvSpPr>
          <p:cNvPr id="56322" name="Rectangle 3"/>
          <p:cNvSpPr>
            <a:spLocks noGrp="1" noChangeArrowheads="1"/>
          </p:cNvSpPr>
          <p:nvPr>
            <p:ph type="body" idx="1"/>
          </p:nvPr>
        </p:nvSpPr>
        <p:spPr>
          <a:xfrm>
            <a:off x="457200" y="1600200"/>
            <a:ext cx="8229600" cy="5029200"/>
          </a:xfrm>
        </p:spPr>
        <p:txBody>
          <a:bodyPr/>
          <a:lstStyle/>
          <a:p>
            <a:pPr eaLnBrk="1" hangingPunct="1"/>
            <a:r>
              <a:rPr lang="en-US" altLang="x-none"/>
              <a:t>Entire FM Index on DNA reference consists of:</a:t>
            </a:r>
          </a:p>
          <a:p>
            <a:pPr lvl="1" eaLnBrk="1" hangingPunct="1"/>
            <a:r>
              <a:rPr lang="en-US" altLang="x-none">
                <a:ea typeface="ＭＳ Ｐゴシック" charset="-128"/>
              </a:rPr>
              <a:t>BWT (same size as T)</a:t>
            </a:r>
          </a:p>
          <a:p>
            <a:pPr lvl="1" eaLnBrk="1" hangingPunct="1"/>
            <a:r>
              <a:rPr lang="en-US" altLang="x-none">
                <a:ea typeface="ＭＳ Ｐゴシック" charset="-128"/>
              </a:rPr>
              <a:t>Checkpoints (~15% size of T)</a:t>
            </a:r>
          </a:p>
          <a:p>
            <a:pPr lvl="1" eaLnBrk="1" hangingPunct="1"/>
            <a:r>
              <a:rPr lang="en-US" altLang="x-none">
                <a:ea typeface="ＭＳ Ｐゴシック" charset="-128"/>
              </a:rPr>
              <a:t>SA sample (~50% size of T)</a:t>
            </a:r>
          </a:p>
          <a:p>
            <a:pPr lvl="1" eaLnBrk="1" hangingPunct="1"/>
            <a:endParaRPr lang="en-US" altLang="x-none" sz="1000">
              <a:ea typeface="ＭＳ Ｐゴシック" charset="-128"/>
            </a:endParaRPr>
          </a:p>
          <a:p>
            <a:pPr eaLnBrk="1" hangingPunct="1"/>
            <a:r>
              <a:rPr lang="en-US" altLang="x-none"/>
              <a:t>Total: ~1.65x the size of T</a:t>
            </a:r>
          </a:p>
        </p:txBody>
      </p:sp>
      <p:pic>
        <p:nvPicPr>
          <p:cNvPr id="56323" name="Picture 4" descr="495px-Suffix_tree_BAN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4267200"/>
            <a:ext cx="15636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7" descr="suffix_a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70375"/>
            <a:ext cx="1096963"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8" descr="has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4268788"/>
            <a:ext cx="244316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11"/>
          <p:cNvSpPr txBox="1">
            <a:spLocks noChangeArrowheads="1"/>
          </p:cNvSpPr>
          <p:nvPr/>
        </p:nvSpPr>
        <p:spPr bwMode="auto">
          <a:xfrm>
            <a:off x="3581400" y="60007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&gt;45x</a:t>
            </a:r>
          </a:p>
        </p:txBody>
      </p:sp>
      <p:sp>
        <p:nvSpPr>
          <p:cNvPr id="56327" name="Text Box 12"/>
          <p:cNvSpPr txBox="1">
            <a:spLocks noChangeArrowheads="1"/>
          </p:cNvSpPr>
          <p:nvPr/>
        </p:nvSpPr>
        <p:spPr bwMode="auto">
          <a:xfrm>
            <a:off x="5240338" y="60007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&gt;15x</a:t>
            </a:r>
          </a:p>
        </p:txBody>
      </p:sp>
      <p:sp>
        <p:nvSpPr>
          <p:cNvPr id="56328" name="Text Box 13"/>
          <p:cNvSpPr txBox="1">
            <a:spLocks noChangeArrowheads="1"/>
          </p:cNvSpPr>
          <p:nvPr/>
        </p:nvSpPr>
        <p:spPr bwMode="auto">
          <a:xfrm>
            <a:off x="7086600" y="60007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&gt;15x</a:t>
            </a:r>
          </a:p>
        </p:txBody>
      </p:sp>
      <p:sp>
        <p:nvSpPr>
          <p:cNvPr id="56329" name="Text Box 14"/>
          <p:cNvSpPr txBox="1">
            <a:spLocks noChangeArrowheads="1"/>
          </p:cNvSpPr>
          <p:nvPr/>
        </p:nvSpPr>
        <p:spPr bwMode="auto">
          <a:xfrm>
            <a:off x="1143000" y="60007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600"/>
              <a:t>~1.65x</a:t>
            </a:r>
          </a:p>
        </p:txBody>
      </p:sp>
      <p:sp>
        <p:nvSpPr>
          <p:cNvPr id="56330" name="Text Box 15"/>
          <p:cNvSpPr txBox="1">
            <a:spLocks noChangeArrowheads="1"/>
          </p:cNvSpPr>
          <p:nvPr/>
        </p:nvSpPr>
        <p:spPr bwMode="auto">
          <a:xfrm>
            <a:off x="5638800" y="2057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200" b="0">
                <a:latin typeface="Tahoma" charset="0"/>
              </a:rPr>
              <a:t>Assuming 2-bit-per-base encoding and </a:t>
            </a:r>
          </a:p>
          <a:p>
            <a:pPr eaLnBrk="1" hangingPunct="1"/>
            <a:r>
              <a:rPr lang="en-US" altLang="x-none" sz="1200" b="0">
                <a:latin typeface="Tahoma" charset="0"/>
              </a:rPr>
              <a:t>no compression, as in Bowtie</a:t>
            </a:r>
          </a:p>
        </p:txBody>
      </p:sp>
      <p:sp>
        <p:nvSpPr>
          <p:cNvPr id="56331" name="Text Box 16"/>
          <p:cNvSpPr txBox="1">
            <a:spLocks noChangeArrowheads="1"/>
          </p:cNvSpPr>
          <p:nvPr/>
        </p:nvSpPr>
        <p:spPr bwMode="auto">
          <a:xfrm>
            <a:off x="5638800" y="24955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200" b="0">
                <a:latin typeface="Tahoma" charset="0"/>
              </a:rPr>
              <a:t>Assuming a 16-byte checkpoint every 448 characters, as in Bowtie</a:t>
            </a:r>
          </a:p>
        </p:txBody>
      </p:sp>
      <p:sp>
        <p:nvSpPr>
          <p:cNvPr id="56332" name="Text Box 17"/>
          <p:cNvSpPr txBox="1">
            <a:spLocks noChangeArrowheads="1"/>
          </p:cNvSpPr>
          <p:nvPr/>
        </p:nvSpPr>
        <p:spPr bwMode="auto">
          <a:xfrm>
            <a:off x="5638800" y="29337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200" b="0">
                <a:latin typeface="Tahoma" charset="0"/>
              </a:rPr>
              <a:t>Assuming Bowtie defaults for suffix-array sampling rate, etc</a:t>
            </a:r>
          </a:p>
        </p:txBody>
      </p:sp>
      <p:pic>
        <p:nvPicPr>
          <p:cNvPr id="56333" name="Picture 18" descr="BWT_largemat_magnigy_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208463"/>
            <a:ext cx="25431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x-none"/>
              <a:t>DATA</a:t>
            </a:r>
          </a:p>
        </p:txBody>
      </p:sp>
      <p:pic>
        <p:nvPicPr>
          <p:cNvPr id="19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13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x-none"/>
              <a:t>FM Index in Bioinformatics</a:t>
            </a:r>
          </a:p>
        </p:txBody>
      </p:sp>
      <p:sp>
        <p:nvSpPr>
          <p:cNvPr id="57346" name="Rectangle 3"/>
          <p:cNvSpPr>
            <a:spLocks noGrp="1" noChangeArrowheads="1"/>
          </p:cNvSpPr>
          <p:nvPr>
            <p:ph type="body" idx="1"/>
          </p:nvPr>
        </p:nvSpPr>
        <p:spPr>
          <a:xfrm>
            <a:off x="457200" y="1752600"/>
            <a:ext cx="8229600" cy="4830763"/>
          </a:xfrm>
        </p:spPr>
        <p:txBody>
          <a:bodyPr/>
          <a:lstStyle/>
          <a:p>
            <a:pPr eaLnBrk="1" hangingPunct="1"/>
            <a:r>
              <a:rPr lang="en-US" altLang="x-none"/>
              <a:t>Oligomer counting</a:t>
            </a:r>
          </a:p>
          <a:p>
            <a:pPr lvl="1" eaLnBrk="1" hangingPunct="1"/>
            <a:r>
              <a:rPr lang="en-US" altLang="x-none" sz="2000">
                <a:ea typeface="ＭＳ Ｐゴシック" charset="-128"/>
              </a:rPr>
              <a:t>Healy J </a:t>
            </a:r>
            <a:r>
              <a:rPr lang="en-US" altLang="x-none" sz="2000" i="1">
                <a:ea typeface="ＭＳ Ｐゴシック" charset="-128"/>
              </a:rPr>
              <a:t>et al</a:t>
            </a:r>
            <a:r>
              <a:rPr lang="en-US" altLang="x-none" sz="2000">
                <a:ea typeface="ＭＳ Ｐゴシック" charset="-128"/>
              </a:rPr>
              <a:t>: Annotating large genomes with exact word matches. </a:t>
            </a:r>
            <a:r>
              <a:rPr lang="en-US" altLang="x-none" sz="2000" i="1">
                <a:ea typeface="ＭＳ Ｐゴシック" charset="-128"/>
              </a:rPr>
              <a:t>Genome Res </a:t>
            </a:r>
            <a:r>
              <a:rPr lang="en-US" altLang="x-none" sz="2000">
                <a:ea typeface="ＭＳ Ｐゴシック" charset="-128"/>
              </a:rPr>
              <a:t>2003, 13(10):2306-2315.</a:t>
            </a:r>
          </a:p>
          <a:p>
            <a:pPr lvl="1" eaLnBrk="1" hangingPunct="1"/>
            <a:endParaRPr lang="en-US" altLang="x-none" sz="2000">
              <a:ea typeface="ＭＳ Ｐゴシック" charset="-128"/>
            </a:endParaRPr>
          </a:p>
          <a:p>
            <a:pPr eaLnBrk="1" hangingPunct="1"/>
            <a:r>
              <a:rPr lang="en-US" altLang="x-none"/>
              <a:t>Whole-genome alignment</a:t>
            </a:r>
          </a:p>
          <a:p>
            <a:pPr lvl="1" eaLnBrk="1" hangingPunct="1"/>
            <a:r>
              <a:rPr lang="en-US" altLang="x-none" sz="2000">
                <a:ea typeface="ＭＳ Ｐゴシック" charset="-128"/>
              </a:rPr>
              <a:t>Lippert RA: Space-efficient whole genome comparisons with Burrows-Wheeler transforms. </a:t>
            </a:r>
            <a:r>
              <a:rPr lang="en-US" altLang="x-none" sz="2000" i="1">
                <a:ea typeface="ＭＳ Ｐゴシック" charset="-128"/>
              </a:rPr>
              <a:t>J Comp Bio </a:t>
            </a:r>
            <a:r>
              <a:rPr lang="en-US" altLang="x-none" sz="2000">
                <a:ea typeface="ＭＳ Ｐゴシック" charset="-128"/>
              </a:rPr>
              <a:t>2005, 12(4):407-415.</a:t>
            </a:r>
          </a:p>
          <a:p>
            <a:pPr lvl="1" eaLnBrk="1" hangingPunct="1"/>
            <a:endParaRPr lang="en-US" altLang="x-none" sz="2000">
              <a:ea typeface="ＭＳ Ｐゴシック" charset="-128"/>
            </a:endParaRPr>
          </a:p>
          <a:p>
            <a:pPr eaLnBrk="1" hangingPunct="1"/>
            <a:r>
              <a:rPr lang="en-US" altLang="x-none"/>
              <a:t>Smith-Waterman alignment to large reference</a:t>
            </a:r>
          </a:p>
          <a:p>
            <a:pPr lvl="1" eaLnBrk="1" hangingPunct="1"/>
            <a:r>
              <a:rPr lang="en-US" altLang="x-none" sz="2000">
                <a:ea typeface="ＭＳ Ｐゴシック" charset="-128"/>
              </a:rPr>
              <a:t>Lam TW </a:t>
            </a:r>
            <a:r>
              <a:rPr lang="en-US" altLang="x-none" sz="2000" i="1">
                <a:ea typeface="ＭＳ Ｐゴシック" charset="-128"/>
              </a:rPr>
              <a:t>et al</a:t>
            </a:r>
            <a:r>
              <a:rPr lang="en-US" altLang="x-none" sz="2000">
                <a:ea typeface="ＭＳ Ｐゴシック" charset="-128"/>
              </a:rPr>
              <a:t>: Compressed indexing and local alignment of DNA. </a:t>
            </a:r>
            <a:r>
              <a:rPr lang="en-US" altLang="x-none" sz="2000" i="1">
                <a:ea typeface="ＭＳ Ｐゴシック" charset="-128"/>
              </a:rPr>
              <a:t>Bioinformatics </a:t>
            </a:r>
            <a:r>
              <a:rPr lang="en-US" altLang="x-none" sz="2000">
                <a:ea typeface="ＭＳ Ｐゴシック" charset="-128"/>
              </a:rPr>
              <a:t>2008, 24(6):791-797.</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altLang="x-none"/>
              <a:t>Short Read Alignment</a:t>
            </a:r>
          </a:p>
        </p:txBody>
      </p:sp>
      <p:sp>
        <p:nvSpPr>
          <p:cNvPr id="58370" name="Rectangle 3"/>
          <p:cNvSpPr>
            <a:spLocks noGrp="1" noChangeArrowheads="1"/>
          </p:cNvSpPr>
          <p:nvPr>
            <p:ph type="body" idx="1"/>
          </p:nvPr>
        </p:nvSpPr>
        <p:spPr>
          <a:xfrm>
            <a:off x="457200" y="1600200"/>
            <a:ext cx="8229600" cy="4724400"/>
          </a:xfrm>
        </p:spPr>
        <p:txBody>
          <a:bodyPr/>
          <a:lstStyle/>
          <a:p>
            <a:pPr eaLnBrk="1" hangingPunct="1"/>
            <a:r>
              <a:rPr lang="en-US" altLang="x-none"/>
              <a:t>FM Index finds exact sequence matches quickly in small memory, but short read alignment demands more:</a:t>
            </a:r>
          </a:p>
          <a:p>
            <a:pPr lvl="1" eaLnBrk="1" hangingPunct="1"/>
            <a:r>
              <a:rPr lang="en-US" altLang="x-none">
                <a:ea typeface="ＭＳ Ｐゴシック" charset="-128"/>
              </a:rPr>
              <a:t>Allowances for mismatches</a:t>
            </a:r>
          </a:p>
          <a:p>
            <a:pPr lvl="1" eaLnBrk="1" hangingPunct="1"/>
            <a:r>
              <a:rPr lang="en-US" altLang="x-none">
                <a:ea typeface="ＭＳ Ｐゴシック" charset="-128"/>
              </a:rPr>
              <a:t>Consideration of quality values</a:t>
            </a:r>
          </a:p>
          <a:p>
            <a:pPr lvl="1" eaLnBrk="1" hangingPunct="1"/>
            <a:endParaRPr lang="en-US" altLang="x-none" sz="1200">
              <a:ea typeface="ＭＳ Ｐゴシック" charset="-128"/>
            </a:endParaRPr>
          </a:p>
          <a:p>
            <a:pPr eaLnBrk="1" hangingPunct="1"/>
            <a:r>
              <a:rPr lang="en-US" altLang="x-none"/>
              <a:t>Lam </a:t>
            </a:r>
            <a:r>
              <a:rPr lang="en-US" altLang="x-none" i="1"/>
              <a:t>et al</a:t>
            </a:r>
            <a:r>
              <a:rPr lang="en-US" altLang="x-none"/>
              <a:t> try index-assisted Smith-Waterman</a:t>
            </a:r>
          </a:p>
          <a:p>
            <a:pPr lvl="1" eaLnBrk="1" hangingPunct="1"/>
            <a:r>
              <a:rPr lang="en-US" altLang="x-none">
                <a:ea typeface="ＭＳ Ｐゴシック" charset="-128"/>
              </a:rPr>
              <a:t>Slower than BLAST</a:t>
            </a:r>
          </a:p>
          <a:p>
            <a:pPr lvl="1" eaLnBrk="1" hangingPunct="1">
              <a:buFontTx/>
              <a:buNone/>
            </a:pPr>
            <a:endParaRPr lang="en-US" altLang="x-none" sz="1200">
              <a:ea typeface="ＭＳ Ｐゴシック" charset="-128"/>
            </a:endParaRPr>
          </a:p>
          <a:p>
            <a:pPr lvl="1" eaLnBrk="1" hangingPunct="1"/>
            <a:endParaRPr lang="en-US" altLang="x-none" sz="1200">
              <a:ea typeface="ＭＳ Ｐゴシック" charset="-128"/>
            </a:endParaRPr>
          </a:p>
          <a:p>
            <a:pPr eaLnBrk="1" hangingPunct="1"/>
            <a:r>
              <a:rPr lang="en-US" altLang="x-none"/>
              <a:t>Bowtie</a:t>
            </a:r>
            <a:r>
              <a:rPr lang="ja-JP" altLang="en-US"/>
              <a:t>’</a:t>
            </a:r>
            <a:r>
              <a:rPr lang="en-US" altLang="ja-JP"/>
              <a:t>s solution: </a:t>
            </a:r>
            <a:r>
              <a:rPr lang="en-US" altLang="ja-JP" i="1"/>
              <a:t>backtracking quality-aware search</a:t>
            </a:r>
            <a:endParaRPr lang="en-US" altLang="x-none" i="1"/>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tLang="x-none"/>
              <a:t>Backtracking</a:t>
            </a:r>
          </a:p>
        </p:txBody>
      </p:sp>
      <p:sp>
        <p:nvSpPr>
          <p:cNvPr id="59394" name="Rectangle 3"/>
          <p:cNvSpPr>
            <a:spLocks noGrp="1" noChangeArrowheads="1"/>
          </p:cNvSpPr>
          <p:nvPr>
            <p:ph type="body" idx="1"/>
          </p:nvPr>
        </p:nvSpPr>
        <p:spPr/>
        <p:txBody>
          <a:bodyPr/>
          <a:lstStyle/>
          <a:p>
            <a:pPr eaLnBrk="1" hangingPunct="1"/>
            <a:r>
              <a:rPr lang="en-US" altLang="x-none"/>
              <a:t>Consider an attempt to find Q = </a:t>
            </a:r>
            <a:r>
              <a:rPr lang="ja-JP" altLang="en-US"/>
              <a:t>“</a:t>
            </a:r>
            <a:r>
              <a:rPr lang="en-US" altLang="ja-JP"/>
              <a:t>agc</a:t>
            </a:r>
            <a:r>
              <a:rPr lang="ja-JP" altLang="en-US"/>
              <a:t>”</a:t>
            </a:r>
            <a:r>
              <a:rPr lang="en-US" altLang="ja-JP"/>
              <a:t> in T = </a:t>
            </a:r>
            <a:r>
              <a:rPr lang="ja-JP" altLang="en-US"/>
              <a:t>“</a:t>
            </a:r>
            <a:r>
              <a:rPr lang="en-US" altLang="ja-JP"/>
              <a:t>acaacg</a:t>
            </a:r>
            <a:r>
              <a:rPr lang="ja-JP" altLang="en-US"/>
              <a:t>”</a:t>
            </a:r>
            <a:r>
              <a:rPr lang="en-US" altLang="ja-JP"/>
              <a:t>:</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r>
              <a:rPr lang="en-US" altLang="x-none"/>
              <a:t>Instead of giving up, try to </a:t>
            </a:r>
            <a:r>
              <a:rPr lang="ja-JP" altLang="en-US"/>
              <a:t>“</a:t>
            </a:r>
            <a:r>
              <a:rPr lang="en-US" altLang="ja-JP"/>
              <a:t>backtrack</a:t>
            </a:r>
            <a:r>
              <a:rPr lang="ja-JP" altLang="en-US"/>
              <a:t>”</a:t>
            </a:r>
            <a:r>
              <a:rPr lang="en-US" altLang="ja-JP"/>
              <a:t> to a previous position and try a different base</a:t>
            </a:r>
            <a:endParaRPr lang="en-US" altLang="x-none"/>
          </a:p>
        </p:txBody>
      </p:sp>
      <p:sp>
        <p:nvSpPr>
          <p:cNvPr id="59395" name="Text Box 8"/>
          <p:cNvSpPr txBox="1">
            <a:spLocks noChangeArrowheads="1"/>
          </p:cNvSpPr>
          <p:nvPr/>
        </p:nvSpPr>
        <p:spPr bwMode="auto">
          <a:xfrm>
            <a:off x="6105525" y="4219575"/>
            <a:ext cx="205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600">
                <a:solidFill>
                  <a:srgbClr val="FF3300"/>
                </a:solidFill>
                <a:latin typeface="Tahoma" charset="0"/>
              </a:rPr>
              <a:t>“</a:t>
            </a:r>
            <a:r>
              <a:rPr lang="en-US" altLang="ja-JP" sz="1600">
                <a:solidFill>
                  <a:srgbClr val="FF3300"/>
                </a:solidFill>
                <a:latin typeface="Tahoma" charset="0"/>
              </a:rPr>
              <a:t>gc</a:t>
            </a:r>
            <a:r>
              <a:rPr lang="ja-JP" altLang="en-US" sz="1600">
                <a:solidFill>
                  <a:srgbClr val="FF3300"/>
                </a:solidFill>
                <a:latin typeface="Tahoma" charset="0"/>
              </a:rPr>
              <a:t>”</a:t>
            </a:r>
            <a:r>
              <a:rPr lang="en-US" altLang="ja-JP" sz="1600">
                <a:solidFill>
                  <a:srgbClr val="FF3300"/>
                </a:solidFill>
                <a:latin typeface="Tahoma" charset="0"/>
              </a:rPr>
              <a:t> does not occur in the text</a:t>
            </a:r>
            <a:endParaRPr lang="en-US" altLang="x-none" sz="1600">
              <a:solidFill>
                <a:srgbClr val="FF3300"/>
              </a:solidFill>
              <a:latin typeface="Tahoma" charset="0"/>
            </a:endParaRPr>
          </a:p>
        </p:txBody>
      </p:sp>
      <p:pic>
        <p:nvPicPr>
          <p:cNvPr id="59396" name="Picture 27"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2638425"/>
            <a:ext cx="13319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29"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613" y="2647950"/>
            <a:ext cx="13319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Line 30"/>
          <p:cNvSpPr>
            <a:spLocks noChangeShapeType="1"/>
          </p:cNvSpPr>
          <p:nvPr/>
        </p:nvSpPr>
        <p:spPr bwMode="auto">
          <a:xfrm>
            <a:off x="1752600" y="3795713"/>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Line 31"/>
          <p:cNvSpPr>
            <a:spLocks noChangeShapeType="1"/>
          </p:cNvSpPr>
          <p:nvPr/>
        </p:nvSpPr>
        <p:spPr bwMode="auto">
          <a:xfrm>
            <a:off x="1752600" y="4324350"/>
            <a:ext cx="5334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0" name="Line 32"/>
          <p:cNvSpPr>
            <a:spLocks noChangeShapeType="1"/>
          </p:cNvSpPr>
          <p:nvPr/>
        </p:nvSpPr>
        <p:spPr bwMode="auto">
          <a:xfrm>
            <a:off x="4038600" y="4514850"/>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1" name="Line 33"/>
          <p:cNvSpPr>
            <a:spLocks noChangeShapeType="1"/>
          </p:cNvSpPr>
          <p:nvPr/>
        </p:nvSpPr>
        <p:spPr bwMode="auto">
          <a:xfrm>
            <a:off x="4038600" y="4600575"/>
            <a:ext cx="5334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2" name="Text Box 34"/>
          <p:cNvSpPr txBox="1">
            <a:spLocks noChangeArrowheads="1"/>
          </p:cNvSpPr>
          <p:nvPr/>
        </p:nvSpPr>
        <p:spPr bwMode="auto">
          <a:xfrm>
            <a:off x="3657600" y="23002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800"/>
              <a:t>“</a:t>
            </a:r>
            <a:r>
              <a:rPr lang="en-US" altLang="ja-JP" sz="1800"/>
              <a:t>g</a:t>
            </a:r>
            <a:r>
              <a:rPr lang="ja-JP" altLang="en-US" sz="1800"/>
              <a:t>”</a:t>
            </a:r>
            <a:endParaRPr lang="en-US" altLang="x-none" sz="1800"/>
          </a:p>
        </p:txBody>
      </p:sp>
      <p:sp>
        <p:nvSpPr>
          <p:cNvPr id="59403" name="Freeform 35"/>
          <p:cNvSpPr>
            <a:spLocks/>
          </p:cNvSpPr>
          <p:nvPr/>
        </p:nvSpPr>
        <p:spPr bwMode="auto">
          <a:xfrm>
            <a:off x="3614738" y="2681288"/>
            <a:ext cx="576262" cy="87312"/>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4" name="Text Box 36"/>
          <p:cNvSpPr txBox="1">
            <a:spLocks noChangeArrowheads="1"/>
          </p:cNvSpPr>
          <p:nvPr/>
        </p:nvSpPr>
        <p:spPr bwMode="auto">
          <a:xfrm>
            <a:off x="1371600" y="3914775"/>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800"/>
              <a:t>“</a:t>
            </a:r>
            <a:r>
              <a:rPr lang="en-US" altLang="ja-JP" sz="1800"/>
              <a:t>c</a:t>
            </a:r>
            <a:r>
              <a:rPr lang="ja-JP" altLang="en-US" sz="1800"/>
              <a:t>”</a:t>
            </a:r>
            <a:endParaRPr lang="en-US" altLang="x-none" sz="1800"/>
          </a:p>
        </p:txBody>
      </p:sp>
      <p:sp>
        <p:nvSpPr>
          <p:cNvPr id="59405" name="Oval 37"/>
          <p:cNvSpPr>
            <a:spLocks noChangeArrowheads="1"/>
          </p:cNvSpPr>
          <p:nvPr/>
        </p:nvSpPr>
        <p:spPr bwMode="auto">
          <a:xfrm>
            <a:off x="5867400" y="4400550"/>
            <a:ext cx="228600" cy="228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59406" name="Line 38"/>
          <p:cNvSpPr>
            <a:spLocks noChangeShapeType="1"/>
          </p:cNvSpPr>
          <p:nvPr/>
        </p:nvSpPr>
        <p:spPr bwMode="auto">
          <a:xfrm flipH="1" flipV="1">
            <a:off x="5910263" y="4443413"/>
            <a:ext cx="152400" cy="152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tLang="x-none"/>
              <a:t>Backtracking</a:t>
            </a:r>
          </a:p>
        </p:txBody>
      </p:sp>
      <p:sp>
        <p:nvSpPr>
          <p:cNvPr id="60418" name="Line 8"/>
          <p:cNvSpPr>
            <a:spLocks noChangeShapeType="1"/>
          </p:cNvSpPr>
          <p:nvPr/>
        </p:nvSpPr>
        <p:spPr bwMode="auto">
          <a:xfrm>
            <a:off x="179388" y="3581400"/>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19" name="Line 9"/>
          <p:cNvSpPr>
            <a:spLocks noChangeShapeType="1"/>
          </p:cNvSpPr>
          <p:nvPr/>
        </p:nvSpPr>
        <p:spPr bwMode="auto">
          <a:xfrm>
            <a:off x="179388" y="4038600"/>
            <a:ext cx="5334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0" name="Line 23"/>
          <p:cNvSpPr>
            <a:spLocks noChangeShapeType="1"/>
          </p:cNvSpPr>
          <p:nvPr/>
        </p:nvSpPr>
        <p:spPr bwMode="auto">
          <a:xfrm>
            <a:off x="177800" y="5867400"/>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1" name="Line 31"/>
          <p:cNvSpPr>
            <a:spLocks noChangeShapeType="1"/>
          </p:cNvSpPr>
          <p:nvPr/>
        </p:nvSpPr>
        <p:spPr bwMode="auto">
          <a:xfrm>
            <a:off x="177800" y="6343650"/>
            <a:ext cx="5334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2" name="Line 32"/>
          <p:cNvSpPr>
            <a:spLocks noChangeShapeType="1"/>
          </p:cNvSpPr>
          <p:nvPr/>
        </p:nvSpPr>
        <p:spPr bwMode="auto">
          <a:xfrm>
            <a:off x="2565400" y="5410200"/>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3" name="Line 33"/>
          <p:cNvSpPr>
            <a:spLocks noChangeShapeType="1"/>
          </p:cNvSpPr>
          <p:nvPr/>
        </p:nvSpPr>
        <p:spPr bwMode="auto">
          <a:xfrm>
            <a:off x="2570163" y="5881688"/>
            <a:ext cx="5334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4" name="Line 34"/>
          <p:cNvSpPr>
            <a:spLocks noChangeShapeType="1"/>
          </p:cNvSpPr>
          <p:nvPr/>
        </p:nvSpPr>
        <p:spPr bwMode="auto">
          <a:xfrm>
            <a:off x="4822825" y="5195888"/>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5" name="Line 35"/>
          <p:cNvSpPr>
            <a:spLocks noChangeShapeType="1"/>
          </p:cNvSpPr>
          <p:nvPr/>
        </p:nvSpPr>
        <p:spPr bwMode="auto">
          <a:xfrm>
            <a:off x="4822825" y="5410200"/>
            <a:ext cx="5334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6" name="Line 36"/>
          <p:cNvSpPr>
            <a:spLocks noChangeShapeType="1"/>
          </p:cNvSpPr>
          <p:nvPr/>
        </p:nvSpPr>
        <p:spPr bwMode="auto">
          <a:xfrm>
            <a:off x="2555875" y="4191000"/>
            <a:ext cx="533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7" name="Line 37"/>
          <p:cNvSpPr>
            <a:spLocks noChangeShapeType="1"/>
          </p:cNvSpPr>
          <p:nvPr/>
        </p:nvSpPr>
        <p:spPr bwMode="auto">
          <a:xfrm>
            <a:off x="2555875" y="4267200"/>
            <a:ext cx="533400" cy="0"/>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8" name="Text Box 38"/>
          <p:cNvSpPr txBox="1">
            <a:spLocks noChangeArrowheads="1"/>
          </p:cNvSpPr>
          <p:nvPr/>
        </p:nvSpPr>
        <p:spPr bwMode="auto">
          <a:xfrm>
            <a:off x="6699250" y="4967288"/>
            <a:ext cx="236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Found this alignment:</a:t>
            </a:r>
          </a:p>
        </p:txBody>
      </p:sp>
      <p:sp>
        <p:nvSpPr>
          <p:cNvPr id="60429" name="Rectangle 39"/>
          <p:cNvSpPr>
            <a:spLocks noChangeArrowheads="1"/>
          </p:cNvSpPr>
          <p:nvPr/>
        </p:nvSpPr>
        <p:spPr bwMode="auto">
          <a:xfrm>
            <a:off x="7086600" y="5334000"/>
            <a:ext cx="127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acaacg</a:t>
            </a:r>
          </a:p>
        </p:txBody>
      </p:sp>
      <p:sp>
        <p:nvSpPr>
          <p:cNvPr id="60430" name="Rectangle 40"/>
          <p:cNvSpPr>
            <a:spLocks noChangeArrowheads="1"/>
          </p:cNvSpPr>
          <p:nvPr/>
        </p:nvSpPr>
        <p:spPr bwMode="auto">
          <a:xfrm>
            <a:off x="7469188" y="579120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agc</a:t>
            </a:r>
          </a:p>
        </p:txBody>
      </p:sp>
      <p:sp>
        <p:nvSpPr>
          <p:cNvPr id="60431" name="Line 41"/>
          <p:cNvSpPr>
            <a:spLocks noChangeShapeType="1"/>
          </p:cNvSpPr>
          <p:nvPr/>
        </p:nvSpPr>
        <p:spPr bwMode="auto">
          <a:xfrm flipV="1">
            <a:off x="7648575" y="5715000"/>
            <a:ext cx="0" cy="2286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2" name="Line 42"/>
          <p:cNvSpPr>
            <a:spLocks noChangeShapeType="1"/>
          </p:cNvSpPr>
          <p:nvPr/>
        </p:nvSpPr>
        <p:spPr bwMode="auto">
          <a:xfrm flipV="1">
            <a:off x="8029575" y="5715000"/>
            <a:ext cx="0" cy="2286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0433" name="Picture 43"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2514600"/>
            <a:ext cx="12207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Picture 44"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2514600"/>
            <a:ext cx="12207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5" name="Picture 45"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4800600"/>
            <a:ext cx="12207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46"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650" y="4800600"/>
            <a:ext cx="12207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47"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3" y="4800600"/>
            <a:ext cx="12207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8" name="Text Box 49"/>
          <p:cNvSpPr txBox="1">
            <a:spLocks noChangeArrowheads="1"/>
          </p:cNvSpPr>
          <p:nvPr/>
        </p:nvSpPr>
        <p:spPr bwMode="auto">
          <a:xfrm>
            <a:off x="2133600" y="2133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800"/>
              <a:t>“</a:t>
            </a:r>
            <a:r>
              <a:rPr lang="en-US" altLang="ja-JP" sz="1800"/>
              <a:t>g</a:t>
            </a:r>
            <a:r>
              <a:rPr lang="ja-JP" altLang="en-US" sz="1800"/>
              <a:t>”</a:t>
            </a:r>
            <a:endParaRPr lang="en-US" altLang="x-none" sz="1800"/>
          </a:p>
        </p:txBody>
      </p:sp>
      <p:sp>
        <p:nvSpPr>
          <p:cNvPr id="60439" name="Freeform 50"/>
          <p:cNvSpPr>
            <a:spLocks/>
          </p:cNvSpPr>
          <p:nvPr/>
        </p:nvSpPr>
        <p:spPr bwMode="auto">
          <a:xfrm>
            <a:off x="2051050" y="2514600"/>
            <a:ext cx="768350"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0" name="Text Box 51"/>
          <p:cNvSpPr txBox="1">
            <a:spLocks noChangeArrowheads="1"/>
          </p:cNvSpPr>
          <p:nvPr/>
        </p:nvSpPr>
        <p:spPr bwMode="auto">
          <a:xfrm>
            <a:off x="2057400" y="4419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800"/>
              <a:t>“</a:t>
            </a:r>
            <a:r>
              <a:rPr lang="en-US" altLang="ja-JP" sz="1800"/>
              <a:t>a</a:t>
            </a:r>
            <a:r>
              <a:rPr lang="ja-JP" altLang="en-US" sz="1800"/>
              <a:t>”</a:t>
            </a:r>
            <a:endParaRPr lang="en-US" altLang="x-none" sz="1800"/>
          </a:p>
        </p:txBody>
      </p:sp>
      <p:sp>
        <p:nvSpPr>
          <p:cNvPr id="60441" name="Freeform 52"/>
          <p:cNvSpPr>
            <a:spLocks/>
          </p:cNvSpPr>
          <p:nvPr/>
        </p:nvSpPr>
        <p:spPr bwMode="auto">
          <a:xfrm>
            <a:off x="2051050" y="4800600"/>
            <a:ext cx="692150"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2" name="Text Box 53"/>
          <p:cNvSpPr txBox="1">
            <a:spLocks noChangeArrowheads="1"/>
          </p:cNvSpPr>
          <p:nvPr/>
        </p:nvSpPr>
        <p:spPr bwMode="auto">
          <a:xfrm>
            <a:off x="4489450" y="4419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800"/>
              <a:t>“</a:t>
            </a:r>
            <a:r>
              <a:rPr lang="en-US" altLang="ja-JP" sz="1800"/>
              <a:t>a</a:t>
            </a:r>
            <a:r>
              <a:rPr lang="ja-JP" altLang="en-US" sz="1800"/>
              <a:t>”</a:t>
            </a:r>
            <a:endParaRPr lang="en-US" altLang="x-none" sz="1800"/>
          </a:p>
        </p:txBody>
      </p:sp>
      <p:sp>
        <p:nvSpPr>
          <p:cNvPr id="60443" name="Freeform 54"/>
          <p:cNvSpPr>
            <a:spLocks/>
          </p:cNvSpPr>
          <p:nvPr/>
        </p:nvSpPr>
        <p:spPr bwMode="auto">
          <a:xfrm>
            <a:off x="4370388" y="4800600"/>
            <a:ext cx="735012"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4" name="Text Box 55"/>
          <p:cNvSpPr txBox="1">
            <a:spLocks noChangeArrowheads="1"/>
          </p:cNvSpPr>
          <p:nvPr/>
        </p:nvSpPr>
        <p:spPr bwMode="auto">
          <a:xfrm>
            <a:off x="-6350" y="35956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800"/>
              <a:t>“</a:t>
            </a:r>
            <a:r>
              <a:rPr lang="en-US" altLang="ja-JP" sz="1800"/>
              <a:t>c</a:t>
            </a:r>
            <a:r>
              <a:rPr lang="ja-JP" altLang="en-US" sz="1800"/>
              <a:t>”</a:t>
            </a:r>
            <a:endParaRPr lang="en-US" altLang="x-none" sz="1800"/>
          </a:p>
        </p:txBody>
      </p:sp>
      <p:sp>
        <p:nvSpPr>
          <p:cNvPr id="60445" name="Text Box 56"/>
          <p:cNvSpPr txBox="1">
            <a:spLocks noChangeArrowheads="1"/>
          </p:cNvSpPr>
          <p:nvPr/>
        </p:nvSpPr>
        <p:spPr bwMode="auto">
          <a:xfrm>
            <a:off x="-6350" y="5943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800"/>
              <a:t>“</a:t>
            </a:r>
            <a:r>
              <a:rPr lang="en-US" altLang="ja-JP" sz="1800"/>
              <a:t>c</a:t>
            </a:r>
            <a:r>
              <a:rPr lang="ja-JP" altLang="en-US" sz="1800"/>
              <a:t>”</a:t>
            </a:r>
            <a:endParaRPr lang="en-US" altLang="x-none" sz="1800"/>
          </a:p>
        </p:txBody>
      </p:sp>
      <p:sp>
        <p:nvSpPr>
          <p:cNvPr id="60446" name="Rectangle 57"/>
          <p:cNvSpPr>
            <a:spLocks noGrp="1" noChangeArrowheads="1"/>
          </p:cNvSpPr>
          <p:nvPr>
            <p:ph type="body" idx="1"/>
          </p:nvPr>
        </p:nvSpPr>
        <p:spPr>
          <a:noFill/>
        </p:spPr>
        <p:txBody>
          <a:bodyPr/>
          <a:lstStyle/>
          <a:p>
            <a:pPr eaLnBrk="1" hangingPunct="1"/>
            <a:r>
              <a:rPr lang="en-US" altLang="x-none"/>
              <a:t>Backtracking attempt for Q = </a:t>
            </a:r>
            <a:r>
              <a:rPr lang="ja-JP" altLang="en-US"/>
              <a:t>“</a:t>
            </a:r>
            <a:r>
              <a:rPr lang="en-US" altLang="ja-JP"/>
              <a:t>agc</a:t>
            </a:r>
            <a:r>
              <a:rPr lang="ja-JP" altLang="en-US"/>
              <a:t>”</a:t>
            </a:r>
            <a:r>
              <a:rPr lang="en-US" altLang="ja-JP"/>
              <a:t>, T = </a:t>
            </a:r>
            <a:r>
              <a:rPr lang="ja-JP" altLang="en-US"/>
              <a:t>“</a:t>
            </a:r>
            <a:r>
              <a:rPr lang="en-US" altLang="ja-JP"/>
              <a:t>acaacg</a:t>
            </a:r>
            <a:r>
              <a:rPr lang="ja-JP" altLang="en-US"/>
              <a:t>”</a:t>
            </a:r>
            <a:r>
              <a:rPr lang="en-US" altLang="ja-JP"/>
              <a:t>:</a:t>
            </a:r>
            <a:endParaRPr lang="en-US" altLang="x-none"/>
          </a:p>
        </p:txBody>
      </p:sp>
      <p:sp>
        <p:nvSpPr>
          <p:cNvPr id="60447" name="Text Box 58"/>
          <p:cNvSpPr txBox="1">
            <a:spLocks noChangeArrowheads="1"/>
          </p:cNvSpPr>
          <p:nvPr/>
        </p:nvSpPr>
        <p:spPr bwMode="auto">
          <a:xfrm>
            <a:off x="4572000" y="3762375"/>
            <a:ext cx="205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600">
                <a:solidFill>
                  <a:srgbClr val="FF3300"/>
                </a:solidFill>
                <a:latin typeface="Tahoma" charset="0"/>
              </a:rPr>
              <a:t>“</a:t>
            </a:r>
            <a:r>
              <a:rPr lang="en-US" altLang="ja-JP" sz="1600">
                <a:solidFill>
                  <a:srgbClr val="FF3300"/>
                </a:solidFill>
                <a:latin typeface="Tahoma" charset="0"/>
              </a:rPr>
              <a:t>gc</a:t>
            </a:r>
            <a:r>
              <a:rPr lang="ja-JP" altLang="en-US" sz="1600">
                <a:solidFill>
                  <a:srgbClr val="FF3300"/>
                </a:solidFill>
                <a:latin typeface="Tahoma" charset="0"/>
              </a:rPr>
              <a:t>”</a:t>
            </a:r>
            <a:r>
              <a:rPr lang="en-US" altLang="ja-JP" sz="1600">
                <a:solidFill>
                  <a:srgbClr val="FF3300"/>
                </a:solidFill>
                <a:latin typeface="Tahoma" charset="0"/>
              </a:rPr>
              <a:t> does not occur in the text</a:t>
            </a:r>
            <a:endParaRPr lang="en-US" altLang="x-none" sz="1600">
              <a:solidFill>
                <a:srgbClr val="FF3300"/>
              </a:solidFill>
              <a:latin typeface="Tahoma" charset="0"/>
            </a:endParaRPr>
          </a:p>
        </p:txBody>
      </p:sp>
      <p:sp>
        <p:nvSpPr>
          <p:cNvPr id="60448" name="Oval 59"/>
          <p:cNvSpPr>
            <a:spLocks noChangeArrowheads="1"/>
          </p:cNvSpPr>
          <p:nvPr/>
        </p:nvSpPr>
        <p:spPr bwMode="auto">
          <a:xfrm>
            <a:off x="4267200" y="4071938"/>
            <a:ext cx="228600" cy="228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0449" name="Line 60"/>
          <p:cNvSpPr>
            <a:spLocks noChangeShapeType="1"/>
          </p:cNvSpPr>
          <p:nvPr/>
        </p:nvSpPr>
        <p:spPr bwMode="auto">
          <a:xfrm flipH="1" flipV="1">
            <a:off x="4310063" y="4114800"/>
            <a:ext cx="152400" cy="152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50" name="Line 61"/>
          <p:cNvSpPr>
            <a:spLocks noChangeShapeType="1"/>
          </p:cNvSpPr>
          <p:nvPr/>
        </p:nvSpPr>
        <p:spPr bwMode="auto">
          <a:xfrm>
            <a:off x="1752600" y="44958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51" name="Text Box 62"/>
          <p:cNvSpPr txBox="1">
            <a:spLocks noChangeArrowheads="1"/>
          </p:cNvSpPr>
          <p:nvPr/>
        </p:nvSpPr>
        <p:spPr bwMode="auto">
          <a:xfrm>
            <a:off x="450850" y="4303713"/>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Substitution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x-none"/>
              <a:t>Backtracking</a:t>
            </a:r>
          </a:p>
        </p:txBody>
      </p:sp>
      <p:sp>
        <p:nvSpPr>
          <p:cNvPr id="61442" name="Rectangle 3"/>
          <p:cNvSpPr>
            <a:spLocks noGrp="1" noChangeArrowheads="1"/>
          </p:cNvSpPr>
          <p:nvPr>
            <p:ph type="body" idx="1"/>
          </p:nvPr>
        </p:nvSpPr>
        <p:spPr/>
        <p:txBody>
          <a:bodyPr/>
          <a:lstStyle/>
          <a:p>
            <a:pPr eaLnBrk="1" hangingPunct="1"/>
            <a:r>
              <a:rPr lang="en-US" altLang="x-none"/>
              <a:t>May not be so lucky</a:t>
            </a:r>
          </a:p>
        </p:txBody>
      </p:sp>
      <p:sp>
        <p:nvSpPr>
          <p:cNvPr id="61443" name="Line 4"/>
          <p:cNvSpPr>
            <a:spLocks noChangeShapeType="1"/>
          </p:cNvSpPr>
          <p:nvPr/>
        </p:nvSpPr>
        <p:spPr bwMode="auto">
          <a:xfrm>
            <a:off x="828675" y="2903538"/>
            <a:ext cx="176213"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4" name="Line 5"/>
          <p:cNvSpPr>
            <a:spLocks noChangeShapeType="1"/>
          </p:cNvSpPr>
          <p:nvPr/>
        </p:nvSpPr>
        <p:spPr bwMode="auto">
          <a:xfrm>
            <a:off x="828675" y="3132138"/>
            <a:ext cx="176213"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5" name="Line 14"/>
          <p:cNvSpPr>
            <a:spLocks noChangeShapeType="1"/>
          </p:cNvSpPr>
          <p:nvPr/>
        </p:nvSpPr>
        <p:spPr bwMode="auto">
          <a:xfrm>
            <a:off x="2185988" y="3179763"/>
            <a:ext cx="176212"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6" name="Line 15"/>
          <p:cNvSpPr>
            <a:spLocks noChangeShapeType="1"/>
          </p:cNvSpPr>
          <p:nvPr/>
        </p:nvSpPr>
        <p:spPr bwMode="auto">
          <a:xfrm>
            <a:off x="2185988" y="3227388"/>
            <a:ext cx="176212"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7" name="Text Box 16"/>
          <p:cNvSpPr txBox="1">
            <a:spLocks noChangeArrowheads="1"/>
          </p:cNvSpPr>
          <p:nvPr/>
        </p:nvSpPr>
        <p:spPr bwMode="auto">
          <a:xfrm>
            <a:off x="5378450" y="5400675"/>
            <a:ext cx="323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600" b="0"/>
              <a:t>Found this alignment (eventually):</a:t>
            </a:r>
          </a:p>
        </p:txBody>
      </p:sp>
      <p:sp>
        <p:nvSpPr>
          <p:cNvPr id="61448" name="Rectangle 17"/>
          <p:cNvSpPr>
            <a:spLocks noChangeArrowheads="1"/>
          </p:cNvSpPr>
          <p:nvPr/>
        </p:nvSpPr>
        <p:spPr bwMode="auto">
          <a:xfrm>
            <a:off x="6197600" y="5681663"/>
            <a:ext cx="127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acaacg</a:t>
            </a:r>
          </a:p>
        </p:txBody>
      </p:sp>
      <p:sp>
        <p:nvSpPr>
          <p:cNvPr id="61449" name="Rectangle 18"/>
          <p:cNvSpPr>
            <a:spLocks noChangeArrowheads="1"/>
          </p:cNvSpPr>
          <p:nvPr/>
        </p:nvSpPr>
        <p:spPr bwMode="auto">
          <a:xfrm>
            <a:off x="6578600" y="6096000"/>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agc</a:t>
            </a:r>
          </a:p>
        </p:txBody>
      </p:sp>
      <p:sp>
        <p:nvSpPr>
          <p:cNvPr id="61450" name="Line 19"/>
          <p:cNvSpPr>
            <a:spLocks noChangeShapeType="1"/>
          </p:cNvSpPr>
          <p:nvPr/>
        </p:nvSpPr>
        <p:spPr bwMode="auto">
          <a:xfrm flipV="1">
            <a:off x="6761163" y="6059488"/>
            <a:ext cx="1587" cy="155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1" name="Line 20"/>
          <p:cNvSpPr>
            <a:spLocks noChangeShapeType="1"/>
          </p:cNvSpPr>
          <p:nvPr/>
        </p:nvSpPr>
        <p:spPr bwMode="auto">
          <a:xfrm flipV="1">
            <a:off x="7142163" y="6059488"/>
            <a:ext cx="1587" cy="155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452" name="Picture 21"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2432050"/>
            <a:ext cx="5476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Picture 22"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2050"/>
            <a:ext cx="5476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30"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3436938"/>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31"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0" y="3436938"/>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6" name="Picture 37"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4503738"/>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Picture 38"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0" y="4503738"/>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Picture 44"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5570538"/>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Picture 45"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0" y="5570538"/>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0" name="Line 46"/>
          <p:cNvSpPr>
            <a:spLocks noChangeShapeType="1"/>
          </p:cNvSpPr>
          <p:nvPr/>
        </p:nvSpPr>
        <p:spPr bwMode="auto">
          <a:xfrm>
            <a:off x="823913" y="3894138"/>
            <a:ext cx="176212"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1" name="Line 47"/>
          <p:cNvSpPr>
            <a:spLocks noChangeShapeType="1"/>
          </p:cNvSpPr>
          <p:nvPr/>
        </p:nvSpPr>
        <p:spPr bwMode="auto">
          <a:xfrm>
            <a:off x="823913" y="4122738"/>
            <a:ext cx="176212"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2" name="Line 48"/>
          <p:cNvSpPr>
            <a:spLocks noChangeShapeType="1"/>
          </p:cNvSpPr>
          <p:nvPr/>
        </p:nvSpPr>
        <p:spPr bwMode="auto">
          <a:xfrm>
            <a:off x="838200" y="4978400"/>
            <a:ext cx="176213"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3" name="Line 49"/>
          <p:cNvSpPr>
            <a:spLocks noChangeShapeType="1"/>
          </p:cNvSpPr>
          <p:nvPr/>
        </p:nvSpPr>
        <p:spPr bwMode="auto">
          <a:xfrm>
            <a:off x="838200" y="5207000"/>
            <a:ext cx="176213"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4" name="Line 50"/>
          <p:cNvSpPr>
            <a:spLocks noChangeShapeType="1"/>
          </p:cNvSpPr>
          <p:nvPr/>
        </p:nvSpPr>
        <p:spPr bwMode="auto">
          <a:xfrm>
            <a:off x="823913" y="6040438"/>
            <a:ext cx="176212"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5" name="Line 51"/>
          <p:cNvSpPr>
            <a:spLocks noChangeShapeType="1"/>
          </p:cNvSpPr>
          <p:nvPr/>
        </p:nvSpPr>
        <p:spPr bwMode="auto">
          <a:xfrm>
            <a:off x="823913" y="6269038"/>
            <a:ext cx="176212"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6" name="Line 52"/>
          <p:cNvSpPr>
            <a:spLocks noChangeShapeType="1"/>
          </p:cNvSpPr>
          <p:nvPr/>
        </p:nvSpPr>
        <p:spPr bwMode="auto">
          <a:xfrm>
            <a:off x="2209800" y="4178300"/>
            <a:ext cx="176213"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7" name="Line 53"/>
          <p:cNvSpPr>
            <a:spLocks noChangeShapeType="1"/>
          </p:cNvSpPr>
          <p:nvPr/>
        </p:nvSpPr>
        <p:spPr bwMode="auto">
          <a:xfrm>
            <a:off x="2209800" y="4225925"/>
            <a:ext cx="176213"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8" name="Line 54"/>
          <p:cNvSpPr>
            <a:spLocks noChangeShapeType="1"/>
          </p:cNvSpPr>
          <p:nvPr/>
        </p:nvSpPr>
        <p:spPr bwMode="auto">
          <a:xfrm>
            <a:off x="2209800" y="5059363"/>
            <a:ext cx="176213"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9" name="Line 55"/>
          <p:cNvSpPr>
            <a:spLocks noChangeShapeType="1"/>
          </p:cNvSpPr>
          <p:nvPr/>
        </p:nvSpPr>
        <p:spPr bwMode="auto">
          <a:xfrm>
            <a:off x="2209800" y="5106988"/>
            <a:ext cx="176213"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0" name="Line 56"/>
          <p:cNvSpPr>
            <a:spLocks noChangeShapeType="1"/>
          </p:cNvSpPr>
          <p:nvPr/>
        </p:nvSpPr>
        <p:spPr bwMode="auto">
          <a:xfrm>
            <a:off x="2209800" y="5845175"/>
            <a:ext cx="176213"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1" name="Line 57"/>
          <p:cNvSpPr>
            <a:spLocks noChangeShapeType="1"/>
          </p:cNvSpPr>
          <p:nvPr/>
        </p:nvSpPr>
        <p:spPr bwMode="auto">
          <a:xfrm>
            <a:off x="2209800" y="6040438"/>
            <a:ext cx="176213"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2" name="Text Box 58"/>
          <p:cNvSpPr txBox="1">
            <a:spLocks noChangeArrowheads="1"/>
          </p:cNvSpPr>
          <p:nvPr/>
        </p:nvSpPr>
        <p:spPr bwMode="auto">
          <a:xfrm>
            <a:off x="1676400" y="212725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g</a:t>
            </a:r>
            <a:r>
              <a:rPr lang="ja-JP" altLang="en-US" sz="1400"/>
              <a:t>”</a:t>
            </a:r>
            <a:endParaRPr lang="en-US" altLang="x-none" sz="1400"/>
          </a:p>
        </p:txBody>
      </p:sp>
      <p:sp>
        <p:nvSpPr>
          <p:cNvPr id="61473" name="Freeform 59"/>
          <p:cNvSpPr>
            <a:spLocks/>
          </p:cNvSpPr>
          <p:nvPr/>
        </p:nvSpPr>
        <p:spPr bwMode="auto">
          <a:xfrm>
            <a:off x="1600200" y="2432050"/>
            <a:ext cx="728663"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74" name="Text Box 60"/>
          <p:cNvSpPr txBox="1">
            <a:spLocks noChangeArrowheads="1"/>
          </p:cNvSpPr>
          <p:nvPr/>
        </p:nvSpPr>
        <p:spPr bwMode="auto">
          <a:xfrm>
            <a:off x="1676400" y="311785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t</a:t>
            </a:r>
            <a:r>
              <a:rPr lang="ja-JP" altLang="en-US" sz="1400"/>
              <a:t>”</a:t>
            </a:r>
            <a:endParaRPr lang="en-US" altLang="x-none" sz="1400"/>
          </a:p>
        </p:txBody>
      </p:sp>
      <p:sp>
        <p:nvSpPr>
          <p:cNvPr id="61475" name="Freeform 61"/>
          <p:cNvSpPr>
            <a:spLocks/>
          </p:cNvSpPr>
          <p:nvPr/>
        </p:nvSpPr>
        <p:spPr bwMode="auto">
          <a:xfrm>
            <a:off x="1600200" y="3422650"/>
            <a:ext cx="728663"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76" name="Text Box 62"/>
          <p:cNvSpPr txBox="1">
            <a:spLocks noChangeArrowheads="1"/>
          </p:cNvSpPr>
          <p:nvPr/>
        </p:nvSpPr>
        <p:spPr bwMode="auto">
          <a:xfrm>
            <a:off x="1676400" y="418465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c</a:t>
            </a:r>
            <a:r>
              <a:rPr lang="ja-JP" altLang="en-US" sz="1400"/>
              <a:t>”</a:t>
            </a:r>
            <a:endParaRPr lang="en-US" altLang="x-none" sz="1400"/>
          </a:p>
        </p:txBody>
      </p:sp>
      <p:sp>
        <p:nvSpPr>
          <p:cNvPr id="61477" name="Freeform 63"/>
          <p:cNvSpPr>
            <a:spLocks/>
          </p:cNvSpPr>
          <p:nvPr/>
        </p:nvSpPr>
        <p:spPr bwMode="auto">
          <a:xfrm>
            <a:off x="1600200" y="4489450"/>
            <a:ext cx="728663"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78" name="Text Box 64"/>
          <p:cNvSpPr txBox="1">
            <a:spLocks noChangeArrowheads="1"/>
          </p:cNvSpPr>
          <p:nvPr/>
        </p:nvSpPr>
        <p:spPr bwMode="auto">
          <a:xfrm>
            <a:off x="1676400" y="525145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1479" name="Freeform 65"/>
          <p:cNvSpPr>
            <a:spLocks/>
          </p:cNvSpPr>
          <p:nvPr/>
        </p:nvSpPr>
        <p:spPr bwMode="auto">
          <a:xfrm>
            <a:off x="1600200" y="5556250"/>
            <a:ext cx="728663"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1480" name="Picture 66"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5570538"/>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1" name="Line 67"/>
          <p:cNvSpPr>
            <a:spLocks noChangeShapeType="1"/>
          </p:cNvSpPr>
          <p:nvPr/>
        </p:nvSpPr>
        <p:spPr bwMode="auto">
          <a:xfrm>
            <a:off x="3581400" y="5735638"/>
            <a:ext cx="176213"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82" name="Line 68"/>
          <p:cNvSpPr>
            <a:spLocks noChangeShapeType="1"/>
          </p:cNvSpPr>
          <p:nvPr/>
        </p:nvSpPr>
        <p:spPr bwMode="auto">
          <a:xfrm>
            <a:off x="3581400" y="5840413"/>
            <a:ext cx="176213"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83" name="Text Box 69"/>
          <p:cNvSpPr txBox="1">
            <a:spLocks noChangeArrowheads="1"/>
          </p:cNvSpPr>
          <p:nvPr/>
        </p:nvSpPr>
        <p:spPr bwMode="auto">
          <a:xfrm>
            <a:off x="3048000" y="525145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1484" name="Freeform 70"/>
          <p:cNvSpPr>
            <a:spLocks/>
          </p:cNvSpPr>
          <p:nvPr/>
        </p:nvSpPr>
        <p:spPr bwMode="auto">
          <a:xfrm>
            <a:off x="2971800" y="5556250"/>
            <a:ext cx="728663"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85" name="Oval 73"/>
          <p:cNvSpPr>
            <a:spLocks noChangeArrowheads="1"/>
          </p:cNvSpPr>
          <p:nvPr/>
        </p:nvSpPr>
        <p:spPr bwMode="auto">
          <a:xfrm>
            <a:off x="2971800" y="3076575"/>
            <a:ext cx="228600" cy="228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1486" name="Line 74"/>
          <p:cNvSpPr>
            <a:spLocks noChangeShapeType="1"/>
          </p:cNvSpPr>
          <p:nvPr/>
        </p:nvSpPr>
        <p:spPr bwMode="auto">
          <a:xfrm flipH="1" flipV="1">
            <a:off x="3014663" y="3119438"/>
            <a:ext cx="152400" cy="152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7" name="Oval 75"/>
          <p:cNvSpPr>
            <a:spLocks noChangeArrowheads="1"/>
          </p:cNvSpPr>
          <p:nvPr/>
        </p:nvSpPr>
        <p:spPr bwMode="auto">
          <a:xfrm>
            <a:off x="2971800" y="4071938"/>
            <a:ext cx="228600" cy="228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1488" name="Line 76"/>
          <p:cNvSpPr>
            <a:spLocks noChangeShapeType="1"/>
          </p:cNvSpPr>
          <p:nvPr/>
        </p:nvSpPr>
        <p:spPr bwMode="auto">
          <a:xfrm flipH="1" flipV="1">
            <a:off x="3014663" y="4114800"/>
            <a:ext cx="152400" cy="152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9" name="Oval 77"/>
          <p:cNvSpPr>
            <a:spLocks noChangeArrowheads="1"/>
          </p:cNvSpPr>
          <p:nvPr/>
        </p:nvSpPr>
        <p:spPr bwMode="auto">
          <a:xfrm>
            <a:off x="2971800" y="4981575"/>
            <a:ext cx="228600" cy="228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1490" name="Line 78"/>
          <p:cNvSpPr>
            <a:spLocks noChangeShapeType="1"/>
          </p:cNvSpPr>
          <p:nvPr/>
        </p:nvSpPr>
        <p:spPr bwMode="auto">
          <a:xfrm flipH="1" flipV="1">
            <a:off x="3014663" y="5024438"/>
            <a:ext cx="152400" cy="152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tLang="x-none"/>
              <a:t>Backtracking</a:t>
            </a:r>
          </a:p>
        </p:txBody>
      </p:sp>
      <p:sp>
        <p:nvSpPr>
          <p:cNvPr id="62466" name="Rectangle 3"/>
          <p:cNvSpPr>
            <a:spLocks noGrp="1" noChangeArrowheads="1"/>
          </p:cNvSpPr>
          <p:nvPr>
            <p:ph type="body" idx="1"/>
          </p:nvPr>
        </p:nvSpPr>
        <p:spPr/>
        <p:txBody>
          <a:bodyPr/>
          <a:lstStyle/>
          <a:p>
            <a:pPr eaLnBrk="1" hangingPunct="1"/>
            <a:r>
              <a:rPr lang="en-US" altLang="x-none"/>
              <a:t>Relevant alignments may lie along multiple paths</a:t>
            </a:r>
          </a:p>
          <a:p>
            <a:pPr lvl="1" eaLnBrk="1" hangingPunct="1"/>
            <a:r>
              <a:rPr lang="en-US" altLang="x-none">
                <a:ea typeface="ＭＳ Ｐゴシック" charset="-128"/>
              </a:rPr>
              <a:t>E.g., Q = </a:t>
            </a:r>
            <a:r>
              <a:rPr lang="ja-JP" altLang="en-US">
                <a:ea typeface="ＭＳ Ｐゴシック" charset="-128"/>
              </a:rPr>
              <a:t>“</a:t>
            </a:r>
            <a:r>
              <a:rPr lang="en-US" altLang="ja-JP">
                <a:ea typeface="ＭＳ Ｐゴシック" charset="-128"/>
              </a:rPr>
              <a:t>aaa</a:t>
            </a:r>
            <a:r>
              <a:rPr lang="ja-JP" altLang="en-US">
                <a:ea typeface="ＭＳ Ｐゴシック" charset="-128"/>
              </a:rPr>
              <a:t>”</a:t>
            </a:r>
            <a:r>
              <a:rPr lang="en-US" altLang="ja-JP">
                <a:ea typeface="ＭＳ Ｐゴシック" charset="-128"/>
              </a:rPr>
              <a:t>, T = </a:t>
            </a:r>
            <a:r>
              <a:rPr lang="ja-JP" altLang="en-US">
                <a:ea typeface="ＭＳ Ｐゴシック" charset="-128"/>
              </a:rPr>
              <a:t>“</a:t>
            </a:r>
            <a:r>
              <a:rPr lang="en-US" altLang="ja-JP">
                <a:ea typeface="ＭＳ Ｐゴシック" charset="-128"/>
              </a:rPr>
              <a:t>acaacg</a:t>
            </a:r>
            <a:r>
              <a:rPr lang="ja-JP" altLang="en-US">
                <a:ea typeface="ＭＳ Ｐゴシック" charset="-128"/>
              </a:rPr>
              <a:t>”</a:t>
            </a:r>
            <a:endParaRPr lang="en-US" altLang="x-none">
              <a:ea typeface="ＭＳ Ｐゴシック" charset="-128"/>
            </a:endParaRPr>
          </a:p>
        </p:txBody>
      </p:sp>
      <p:sp>
        <p:nvSpPr>
          <p:cNvPr id="62467" name="Line 6"/>
          <p:cNvSpPr>
            <a:spLocks noChangeShapeType="1"/>
          </p:cNvSpPr>
          <p:nvPr/>
        </p:nvSpPr>
        <p:spPr bwMode="auto">
          <a:xfrm>
            <a:off x="2414588" y="2976563"/>
            <a:ext cx="176212"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68" name="Line 7"/>
          <p:cNvSpPr>
            <a:spLocks noChangeShapeType="1"/>
          </p:cNvSpPr>
          <p:nvPr/>
        </p:nvSpPr>
        <p:spPr bwMode="auto">
          <a:xfrm>
            <a:off x="2414588" y="3282950"/>
            <a:ext cx="176212"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69" name="Rectangle 9"/>
          <p:cNvSpPr>
            <a:spLocks noChangeArrowheads="1"/>
          </p:cNvSpPr>
          <p:nvPr/>
        </p:nvSpPr>
        <p:spPr bwMode="auto">
          <a:xfrm>
            <a:off x="947738" y="5562600"/>
            <a:ext cx="127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acaacg</a:t>
            </a:r>
          </a:p>
        </p:txBody>
      </p:sp>
      <p:sp>
        <p:nvSpPr>
          <p:cNvPr id="62470" name="Rectangle 10"/>
          <p:cNvSpPr>
            <a:spLocks noChangeArrowheads="1"/>
          </p:cNvSpPr>
          <p:nvPr/>
        </p:nvSpPr>
        <p:spPr bwMode="auto">
          <a:xfrm>
            <a:off x="1328738" y="5976938"/>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aaa</a:t>
            </a:r>
          </a:p>
        </p:txBody>
      </p:sp>
      <p:sp>
        <p:nvSpPr>
          <p:cNvPr id="62471" name="Line 11"/>
          <p:cNvSpPr>
            <a:spLocks noChangeShapeType="1"/>
          </p:cNvSpPr>
          <p:nvPr/>
        </p:nvSpPr>
        <p:spPr bwMode="auto">
          <a:xfrm flipV="1">
            <a:off x="1511300" y="5940425"/>
            <a:ext cx="1588" cy="155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2" name="Line 12"/>
          <p:cNvSpPr>
            <a:spLocks noChangeShapeType="1"/>
          </p:cNvSpPr>
          <p:nvPr/>
        </p:nvSpPr>
        <p:spPr bwMode="auto">
          <a:xfrm flipV="1">
            <a:off x="1692275" y="5940425"/>
            <a:ext cx="1588" cy="155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2473" name="Picture 14"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1463"/>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Line 46"/>
          <p:cNvSpPr>
            <a:spLocks noChangeShapeType="1"/>
          </p:cNvSpPr>
          <p:nvPr/>
        </p:nvSpPr>
        <p:spPr bwMode="auto">
          <a:xfrm>
            <a:off x="3771900" y="2978150"/>
            <a:ext cx="176213"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5" name="Line 47"/>
          <p:cNvSpPr>
            <a:spLocks noChangeShapeType="1"/>
          </p:cNvSpPr>
          <p:nvPr/>
        </p:nvSpPr>
        <p:spPr bwMode="auto">
          <a:xfrm>
            <a:off x="3771900" y="3082925"/>
            <a:ext cx="176213"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476" name="Picture 48"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2819400"/>
            <a:ext cx="54768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Text Box 49"/>
          <p:cNvSpPr txBox="1">
            <a:spLocks noChangeArrowheads="1"/>
          </p:cNvSpPr>
          <p:nvPr/>
        </p:nvSpPr>
        <p:spPr bwMode="auto">
          <a:xfrm>
            <a:off x="3262313" y="25146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478" name="Freeform 50"/>
          <p:cNvSpPr>
            <a:spLocks/>
          </p:cNvSpPr>
          <p:nvPr/>
        </p:nvSpPr>
        <p:spPr bwMode="auto">
          <a:xfrm>
            <a:off x="3186113" y="2819400"/>
            <a:ext cx="728662"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9" name="Line 51"/>
          <p:cNvSpPr>
            <a:spLocks noChangeShapeType="1"/>
          </p:cNvSpPr>
          <p:nvPr/>
        </p:nvSpPr>
        <p:spPr bwMode="auto">
          <a:xfrm>
            <a:off x="5143500" y="2959100"/>
            <a:ext cx="176213"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0" name="Line 52"/>
          <p:cNvSpPr>
            <a:spLocks noChangeShapeType="1"/>
          </p:cNvSpPr>
          <p:nvPr/>
        </p:nvSpPr>
        <p:spPr bwMode="auto">
          <a:xfrm>
            <a:off x="5143500" y="3006725"/>
            <a:ext cx="176213"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481" name="Picture 53"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3" y="2819400"/>
            <a:ext cx="54768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2" name="Text Box 54"/>
          <p:cNvSpPr txBox="1">
            <a:spLocks noChangeArrowheads="1"/>
          </p:cNvSpPr>
          <p:nvPr/>
        </p:nvSpPr>
        <p:spPr bwMode="auto">
          <a:xfrm>
            <a:off x="4633913" y="25146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483" name="Freeform 55"/>
          <p:cNvSpPr>
            <a:spLocks/>
          </p:cNvSpPr>
          <p:nvPr/>
        </p:nvSpPr>
        <p:spPr bwMode="auto">
          <a:xfrm>
            <a:off x="4557713" y="2819400"/>
            <a:ext cx="728662" cy="76200"/>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4" name="Rectangle 56"/>
          <p:cNvSpPr>
            <a:spLocks noChangeArrowheads="1"/>
          </p:cNvSpPr>
          <p:nvPr/>
        </p:nvSpPr>
        <p:spPr bwMode="auto">
          <a:xfrm>
            <a:off x="4178300" y="5562600"/>
            <a:ext cx="127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acaacg</a:t>
            </a:r>
          </a:p>
        </p:txBody>
      </p:sp>
      <p:sp>
        <p:nvSpPr>
          <p:cNvPr id="62485" name="Rectangle 57"/>
          <p:cNvSpPr>
            <a:spLocks noChangeArrowheads="1"/>
          </p:cNvSpPr>
          <p:nvPr/>
        </p:nvSpPr>
        <p:spPr bwMode="auto">
          <a:xfrm>
            <a:off x="4162425" y="5976938"/>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aaa</a:t>
            </a:r>
          </a:p>
        </p:txBody>
      </p:sp>
      <p:sp>
        <p:nvSpPr>
          <p:cNvPr id="62486" name="Line 58"/>
          <p:cNvSpPr>
            <a:spLocks noChangeShapeType="1"/>
          </p:cNvSpPr>
          <p:nvPr/>
        </p:nvSpPr>
        <p:spPr bwMode="auto">
          <a:xfrm flipV="1">
            <a:off x="4344988" y="5940425"/>
            <a:ext cx="1587" cy="155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7" name="Line 59"/>
          <p:cNvSpPr>
            <a:spLocks noChangeShapeType="1"/>
          </p:cNvSpPr>
          <p:nvPr/>
        </p:nvSpPr>
        <p:spPr bwMode="auto">
          <a:xfrm flipV="1">
            <a:off x="4725988" y="5940425"/>
            <a:ext cx="1587" cy="155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8" name="Rectangle 60"/>
          <p:cNvSpPr>
            <a:spLocks noChangeArrowheads="1"/>
          </p:cNvSpPr>
          <p:nvPr/>
        </p:nvSpPr>
        <p:spPr bwMode="auto">
          <a:xfrm>
            <a:off x="7315200" y="5562600"/>
            <a:ext cx="127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acaacg</a:t>
            </a:r>
          </a:p>
        </p:txBody>
      </p:sp>
      <p:sp>
        <p:nvSpPr>
          <p:cNvPr id="62489" name="Rectangle 61"/>
          <p:cNvSpPr>
            <a:spLocks noChangeArrowheads="1"/>
          </p:cNvSpPr>
          <p:nvPr/>
        </p:nvSpPr>
        <p:spPr bwMode="auto">
          <a:xfrm>
            <a:off x="7510463" y="5976938"/>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a:latin typeface="Courier New" charset="0"/>
              </a:rPr>
              <a:t>aaa</a:t>
            </a:r>
          </a:p>
        </p:txBody>
      </p:sp>
      <p:sp>
        <p:nvSpPr>
          <p:cNvPr id="62490" name="Line 62"/>
          <p:cNvSpPr>
            <a:spLocks noChangeShapeType="1"/>
          </p:cNvSpPr>
          <p:nvPr/>
        </p:nvSpPr>
        <p:spPr bwMode="auto">
          <a:xfrm flipV="1">
            <a:off x="7878763" y="5940425"/>
            <a:ext cx="1587" cy="155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1" name="Line 63"/>
          <p:cNvSpPr>
            <a:spLocks noChangeShapeType="1"/>
          </p:cNvSpPr>
          <p:nvPr/>
        </p:nvSpPr>
        <p:spPr bwMode="auto">
          <a:xfrm flipV="1">
            <a:off x="8074025" y="5940425"/>
            <a:ext cx="1588" cy="15557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2" name="AutoShape 64"/>
          <p:cNvSpPr>
            <a:spLocks noChangeArrowheads="1"/>
          </p:cNvSpPr>
          <p:nvPr/>
        </p:nvSpPr>
        <p:spPr bwMode="auto">
          <a:xfrm rot="7814182">
            <a:off x="2095500" y="3771900"/>
            <a:ext cx="457200" cy="381000"/>
          </a:xfrm>
          <a:prstGeom prst="rightArrow">
            <a:avLst>
              <a:gd name="adj1" fmla="val 50000"/>
              <a:gd name="adj2" fmla="val 5291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2493" name="AutoShape 65"/>
          <p:cNvSpPr>
            <a:spLocks noChangeArrowheads="1"/>
          </p:cNvSpPr>
          <p:nvPr/>
        </p:nvSpPr>
        <p:spPr bwMode="auto">
          <a:xfrm rot="5400000">
            <a:off x="4305300" y="3771900"/>
            <a:ext cx="457200" cy="381000"/>
          </a:xfrm>
          <a:prstGeom prst="rightArrow">
            <a:avLst>
              <a:gd name="adj1" fmla="val 50000"/>
              <a:gd name="adj2" fmla="val 5291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2494" name="AutoShape 66"/>
          <p:cNvSpPr>
            <a:spLocks noChangeArrowheads="1"/>
          </p:cNvSpPr>
          <p:nvPr/>
        </p:nvSpPr>
        <p:spPr bwMode="auto">
          <a:xfrm rot="3125818">
            <a:off x="6438900" y="3771900"/>
            <a:ext cx="457200" cy="381000"/>
          </a:xfrm>
          <a:prstGeom prst="rightArrow">
            <a:avLst>
              <a:gd name="adj1" fmla="val 50000"/>
              <a:gd name="adj2" fmla="val 5291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2495" name="Line 67"/>
          <p:cNvSpPr>
            <a:spLocks noChangeShapeType="1"/>
          </p:cNvSpPr>
          <p:nvPr/>
        </p:nvSpPr>
        <p:spPr bwMode="auto">
          <a:xfrm>
            <a:off x="342900" y="5056188"/>
            <a:ext cx="176213"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96" name="Line 68"/>
          <p:cNvSpPr>
            <a:spLocks noChangeShapeType="1"/>
          </p:cNvSpPr>
          <p:nvPr/>
        </p:nvSpPr>
        <p:spPr bwMode="auto">
          <a:xfrm>
            <a:off x="342900" y="5270500"/>
            <a:ext cx="176213"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497" name="Picture 69"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313" y="4572000"/>
            <a:ext cx="54768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8" name="Line 70"/>
          <p:cNvSpPr>
            <a:spLocks noChangeShapeType="1"/>
          </p:cNvSpPr>
          <p:nvPr/>
        </p:nvSpPr>
        <p:spPr bwMode="auto">
          <a:xfrm>
            <a:off x="7429500" y="4757738"/>
            <a:ext cx="176213"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99" name="Line 71"/>
          <p:cNvSpPr>
            <a:spLocks noChangeShapeType="1"/>
          </p:cNvSpPr>
          <p:nvPr/>
        </p:nvSpPr>
        <p:spPr bwMode="auto">
          <a:xfrm>
            <a:off x="7429500" y="4862513"/>
            <a:ext cx="176213"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500" name="Picture 72"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713" y="4579938"/>
            <a:ext cx="54768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1" name="Text Box 73"/>
          <p:cNvSpPr txBox="1">
            <a:spLocks noChangeArrowheads="1"/>
          </p:cNvSpPr>
          <p:nvPr/>
        </p:nvSpPr>
        <p:spPr bwMode="auto">
          <a:xfrm>
            <a:off x="7191375" y="4275138"/>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502" name="Freeform 74"/>
          <p:cNvSpPr>
            <a:spLocks/>
          </p:cNvSpPr>
          <p:nvPr/>
        </p:nvSpPr>
        <p:spPr bwMode="auto">
          <a:xfrm>
            <a:off x="7286625" y="4572000"/>
            <a:ext cx="257175" cy="84138"/>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2503" name="Picture 77"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113" y="4579938"/>
            <a:ext cx="54768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4" name="Text Box 78"/>
          <p:cNvSpPr txBox="1">
            <a:spLocks noChangeArrowheads="1"/>
          </p:cNvSpPr>
          <p:nvPr/>
        </p:nvSpPr>
        <p:spPr bwMode="auto">
          <a:xfrm>
            <a:off x="8124825" y="4275138"/>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c</a:t>
            </a:r>
            <a:r>
              <a:rPr lang="ja-JP" altLang="en-US" sz="1400"/>
              <a:t>”</a:t>
            </a:r>
            <a:endParaRPr lang="en-US" altLang="x-none" sz="1400"/>
          </a:p>
        </p:txBody>
      </p:sp>
      <p:sp>
        <p:nvSpPr>
          <p:cNvPr id="62505" name="Line 80"/>
          <p:cNvSpPr>
            <a:spLocks noChangeShapeType="1"/>
          </p:cNvSpPr>
          <p:nvPr/>
        </p:nvSpPr>
        <p:spPr bwMode="auto">
          <a:xfrm>
            <a:off x="8358188" y="5057775"/>
            <a:ext cx="176212"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6" name="Line 81"/>
          <p:cNvSpPr>
            <a:spLocks noChangeShapeType="1"/>
          </p:cNvSpPr>
          <p:nvPr/>
        </p:nvSpPr>
        <p:spPr bwMode="auto">
          <a:xfrm>
            <a:off x="8358188" y="5162550"/>
            <a:ext cx="176212"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7" name="Freeform 95"/>
          <p:cNvSpPr>
            <a:spLocks/>
          </p:cNvSpPr>
          <p:nvPr/>
        </p:nvSpPr>
        <p:spPr bwMode="auto">
          <a:xfrm>
            <a:off x="8229600" y="4572000"/>
            <a:ext cx="257175" cy="84138"/>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8" name="Line 96"/>
          <p:cNvSpPr>
            <a:spLocks noChangeShapeType="1"/>
          </p:cNvSpPr>
          <p:nvPr/>
        </p:nvSpPr>
        <p:spPr bwMode="auto">
          <a:xfrm>
            <a:off x="3438525" y="4738688"/>
            <a:ext cx="176213"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9" name="Line 97"/>
          <p:cNvSpPr>
            <a:spLocks noChangeShapeType="1"/>
          </p:cNvSpPr>
          <p:nvPr/>
        </p:nvSpPr>
        <p:spPr bwMode="auto">
          <a:xfrm>
            <a:off x="3438525" y="5043488"/>
            <a:ext cx="176213"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510" name="Picture 98"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738" y="4564063"/>
            <a:ext cx="54768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1" name="Line 99"/>
          <p:cNvSpPr>
            <a:spLocks noChangeShapeType="1"/>
          </p:cNvSpPr>
          <p:nvPr/>
        </p:nvSpPr>
        <p:spPr bwMode="auto">
          <a:xfrm>
            <a:off x="4352925" y="5053013"/>
            <a:ext cx="176213"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12" name="Line 100"/>
          <p:cNvSpPr>
            <a:spLocks noChangeShapeType="1"/>
          </p:cNvSpPr>
          <p:nvPr/>
        </p:nvSpPr>
        <p:spPr bwMode="auto">
          <a:xfrm>
            <a:off x="4352925" y="5157788"/>
            <a:ext cx="176213"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513" name="Picture 101"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138" y="4572000"/>
            <a:ext cx="54768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4" name="Text Box 102"/>
          <p:cNvSpPr txBox="1">
            <a:spLocks noChangeArrowheads="1"/>
          </p:cNvSpPr>
          <p:nvPr/>
        </p:nvSpPr>
        <p:spPr bwMode="auto">
          <a:xfrm>
            <a:off x="4114800" y="4267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c</a:t>
            </a:r>
            <a:r>
              <a:rPr lang="ja-JP" altLang="en-US" sz="1400"/>
              <a:t>”</a:t>
            </a:r>
            <a:endParaRPr lang="en-US" altLang="x-none" sz="1400"/>
          </a:p>
        </p:txBody>
      </p:sp>
      <p:sp>
        <p:nvSpPr>
          <p:cNvPr id="62515" name="Freeform 103"/>
          <p:cNvSpPr>
            <a:spLocks/>
          </p:cNvSpPr>
          <p:nvPr/>
        </p:nvSpPr>
        <p:spPr bwMode="auto">
          <a:xfrm>
            <a:off x="4210050" y="4564063"/>
            <a:ext cx="257175" cy="84137"/>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2516" name="Picture 104"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4572000"/>
            <a:ext cx="54768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7" name="Text Box 105"/>
          <p:cNvSpPr txBox="1">
            <a:spLocks noChangeArrowheads="1"/>
          </p:cNvSpPr>
          <p:nvPr/>
        </p:nvSpPr>
        <p:spPr bwMode="auto">
          <a:xfrm>
            <a:off x="5048250" y="4267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518" name="Line 106"/>
          <p:cNvSpPr>
            <a:spLocks noChangeShapeType="1"/>
          </p:cNvSpPr>
          <p:nvPr/>
        </p:nvSpPr>
        <p:spPr bwMode="auto">
          <a:xfrm>
            <a:off x="5281613" y="4848225"/>
            <a:ext cx="176212"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19" name="Line 107"/>
          <p:cNvSpPr>
            <a:spLocks noChangeShapeType="1"/>
          </p:cNvSpPr>
          <p:nvPr/>
        </p:nvSpPr>
        <p:spPr bwMode="auto">
          <a:xfrm>
            <a:off x="5281613" y="4953000"/>
            <a:ext cx="176212"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20" name="Freeform 108"/>
          <p:cNvSpPr>
            <a:spLocks/>
          </p:cNvSpPr>
          <p:nvPr/>
        </p:nvSpPr>
        <p:spPr bwMode="auto">
          <a:xfrm>
            <a:off x="5153025" y="4564063"/>
            <a:ext cx="257175" cy="84137"/>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21" name="Text Box 109"/>
          <p:cNvSpPr txBox="1">
            <a:spLocks noChangeArrowheads="1"/>
          </p:cNvSpPr>
          <p:nvPr/>
        </p:nvSpPr>
        <p:spPr bwMode="auto">
          <a:xfrm>
            <a:off x="1995488" y="2971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522" name="Text Box 110"/>
          <p:cNvSpPr txBox="1">
            <a:spLocks noChangeArrowheads="1"/>
          </p:cNvSpPr>
          <p:nvPr/>
        </p:nvSpPr>
        <p:spPr bwMode="auto">
          <a:xfrm>
            <a:off x="3057525" y="4752975"/>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523" name="Text Box 111"/>
          <p:cNvSpPr txBox="1">
            <a:spLocks noChangeArrowheads="1"/>
          </p:cNvSpPr>
          <p:nvPr/>
        </p:nvSpPr>
        <p:spPr bwMode="auto">
          <a:xfrm>
            <a:off x="0" y="5029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c</a:t>
            </a:r>
            <a:r>
              <a:rPr lang="ja-JP" altLang="en-US" sz="1400"/>
              <a:t>”</a:t>
            </a:r>
            <a:endParaRPr lang="en-US" altLang="x-none" sz="1400"/>
          </a:p>
        </p:txBody>
      </p:sp>
      <p:pic>
        <p:nvPicPr>
          <p:cNvPr id="62524" name="Picture 114"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4564063"/>
            <a:ext cx="54768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5" name="Line 115"/>
          <p:cNvSpPr>
            <a:spLocks noChangeShapeType="1"/>
          </p:cNvSpPr>
          <p:nvPr/>
        </p:nvSpPr>
        <p:spPr bwMode="auto">
          <a:xfrm>
            <a:off x="1252538" y="4833938"/>
            <a:ext cx="176212"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26" name="Line 116"/>
          <p:cNvSpPr>
            <a:spLocks noChangeShapeType="1"/>
          </p:cNvSpPr>
          <p:nvPr/>
        </p:nvSpPr>
        <p:spPr bwMode="auto">
          <a:xfrm>
            <a:off x="1252538" y="5046663"/>
            <a:ext cx="176212"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527" name="Picture 117"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4572000"/>
            <a:ext cx="5476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8" name="Text Box 118"/>
          <p:cNvSpPr txBox="1">
            <a:spLocks noChangeArrowheads="1"/>
          </p:cNvSpPr>
          <p:nvPr/>
        </p:nvSpPr>
        <p:spPr bwMode="auto">
          <a:xfrm>
            <a:off x="1014413" y="4267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529" name="Freeform 119"/>
          <p:cNvSpPr>
            <a:spLocks/>
          </p:cNvSpPr>
          <p:nvPr/>
        </p:nvSpPr>
        <p:spPr bwMode="auto">
          <a:xfrm>
            <a:off x="1109663" y="4564063"/>
            <a:ext cx="257175" cy="84137"/>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2530" name="Picture 120" descr="BWT_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4572000"/>
            <a:ext cx="54768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31" name="Text Box 121"/>
          <p:cNvSpPr txBox="1">
            <a:spLocks noChangeArrowheads="1"/>
          </p:cNvSpPr>
          <p:nvPr/>
        </p:nvSpPr>
        <p:spPr bwMode="auto">
          <a:xfrm>
            <a:off x="1947863" y="4267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532" name="Line 122"/>
          <p:cNvSpPr>
            <a:spLocks noChangeShapeType="1"/>
          </p:cNvSpPr>
          <p:nvPr/>
        </p:nvSpPr>
        <p:spPr bwMode="auto">
          <a:xfrm>
            <a:off x="2181225" y="4752975"/>
            <a:ext cx="176213"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33" name="Line 123"/>
          <p:cNvSpPr>
            <a:spLocks noChangeShapeType="1"/>
          </p:cNvSpPr>
          <p:nvPr/>
        </p:nvSpPr>
        <p:spPr bwMode="auto">
          <a:xfrm>
            <a:off x="2181225" y="4857750"/>
            <a:ext cx="176213" cy="1588"/>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34" name="Freeform 124"/>
          <p:cNvSpPr>
            <a:spLocks/>
          </p:cNvSpPr>
          <p:nvPr/>
        </p:nvSpPr>
        <p:spPr bwMode="auto">
          <a:xfrm>
            <a:off x="2052638" y="4564063"/>
            <a:ext cx="257175" cy="84137"/>
          </a:xfrm>
          <a:custGeom>
            <a:avLst/>
            <a:gdLst>
              <a:gd name="T0" fmla="*/ 0 w 576"/>
              <a:gd name="T1" fmla="*/ 2147483647 h 48"/>
              <a:gd name="T2" fmla="*/ 2147483647 w 576"/>
              <a:gd name="T3" fmla="*/ 0 h 48"/>
              <a:gd name="T4" fmla="*/ 2147483647 w 576"/>
              <a:gd name="T5" fmla="*/ 2147483647 h 48"/>
              <a:gd name="T6" fmla="*/ 0 60000 65536"/>
              <a:gd name="T7" fmla="*/ 0 60000 65536"/>
              <a:gd name="T8" fmla="*/ 0 60000 65536"/>
              <a:gd name="T9" fmla="*/ 0 w 576"/>
              <a:gd name="T10" fmla="*/ 0 h 48"/>
              <a:gd name="T11" fmla="*/ 576 w 576"/>
              <a:gd name="T12" fmla="*/ 48 h 48"/>
            </a:gdLst>
            <a:ahLst/>
            <a:cxnLst>
              <a:cxn ang="T6">
                <a:pos x="T0" y="T1"/>
              </a:cxn>
              <a:cxn ang="T7">
                <a:pos x="T2" y="T3"/>
              </a:cxn>
              <a:cxn ang="T8">
                <a:pos x="T4" y="T5"/>
              </a:cxn>
            </a:cxnLst>
            <a:rect l="T9" t="T10" r="T11" b="T12"/>
            <a:pathLst>
              <a:path w="576" h="48">
                <a:moveTo>
                  <a:pt x="0" y="48"/>
                </a:moveTo>
                <a:cubicBezTo>
                  <a:pt x="96" y="24"/>
                  <a:pt x="192" y="0"/>
                  <a:pt x="288" y="0"/>
                </a:cubicBezTo>
                <a:cubicBezTo>
                  <a:pt x="384" y="0"/>
                  <a:pt x="536" y="16"/>
                  <a:pt x="576" y="48"/>
                </a:cubicBezTo>
              </a:path>
            </a:pathLst>
          </a:custGeom>
          <a:noFill/>
          <a:ln w="25400">
            <a:solidFill>
              <a:srgbClr val="9900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35" name="Line 126"/>
          <p:cNvSpPr>
            <a:spLocks noChangeShapeType="1"/>
          </p:cNvSpPr>
          <p:nvPr/>
        </p:nvSpPr>
        <p:spPr bwMode="auto">
          <a:xfrm>
            <a:off x="6519863" y="4738688"/>
            <a:ext cx="176212"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36" name="Line 127"/>
          <p:cNvSpPr>
            <a:spLocks noChangeShapeType="1"/>
          </p:cNvSpPr>
          <p:nvPr/>
        </p:nvSpPr>
        <p:spPr bwMode="auto">
          <a:xfrm>
            <a:off x="6519863" y="5043488"/>
            <a:ext cx="176212" cy="1587"/>
          </a:xfrm>
          <a:prstGeom prst="line">
            <a:avLst/>
          </a:prstGeom>
          <a:noFill/>
          <a:ln w="254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37" name="Text Box 128"/>
          <p:cNvSpPr txBox="1">
            <a:spLocks noChangeArrowheads="1"/>
          </p:cNvSpPr>
          <p:nvPr/>
        </p:nvSpPr>
        <p:spPr bwMode="auto">
          <a:xfrm>
            <a:off x="6138863" y="4752975"/>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ja-JP" altLang="en-US" sz="1400"/>
              <a:t>“</a:t>
            </a:r>
            <a:r>
              <a:rPr lang="en-US" altLang="ja-JP" sz="1400"/>
              <a:t>a</a:t>
            </a:r>
            <a:r>
              <a:rPr lang="ja-JP" altLang="en-US" sz="1400"/>
              <a:t>”</a:t>
            </a:r>
            <a:endParaRPr lang="en-US" altLang="x-none" sz="1400"/>
          </a:p>
        </p:txBody>
      </p:sp>
      <p:sp>
        <p:nvSpPr>
          <p:cNvPr id="62538" name="Oval 129"/>
          <p:cNvSpPr>
            <a:spLocks noChangeArrowheads="1"/>
          </p:cNvSpPr>
          <p:nvPr/>
        </p:nvSpPr>
        <p:spPr bwMode="auto">
          <a:xfrm>
            <a:off x="5943600" y="2895600"/>
            <a:ext cx="228600" cy="228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2539" name="Line 130"/>
          <p:cNvSpPr>
            <a:spLocks noChangeShapeType="1"/>
          </p:cNvSpPr>
          <p:nvPr/>
        </p:nvSpPr>
        <p:spPr bwMode="auto">
          <a:xfrm flipH="1" flipV="1">
            <a:off x="5986463" y="2938463"/>
            <a:ext cx="152400" cy="152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tLang="x-none"/>
              <a:t>Backtracking</a:t>
            </a:r>
          </a:p>
        </p:txBody>
      </p:sp>
      <p:sp>
        <p:nvSpPr>
          <p:cNvPr id="63490" name="Rectangle 3"/>
          <p:cNvSpPr>
            <a:spLocks noGrp="1" noChangeArrowheads="1"/>
          </p:cNvSpPr>
          <p:nvPr>
            <p:ph type="body" idx="1"/>
          </p:nvPr>
        </p:nvSpPr>
        <p:spPr>
          <a:xfrm>
            <a:off x="457200" y="2438400"/>
            <a:ext cx="8229600" cy="3687763"/>
          </a:xfrm>
        </p:spPr>
        <p:txBody>
          <a:bodyPr/>
          <a:lstStyle/>
          <a:p>
            <a:pPr eaLnBrk="1" hangingPunct="1"/>
            <a:r>
              <a:rPr lang="en-US" altLang="x-none"/>
              <a:t>Bowtie</a:t>
            </a:r>
            <a:r>
              <a:rPr lang="ja-JP" altLang="en-US"/>
              <a:t>’</a:t>
            </a:r>
            <a:r>
              <a:rPr lang="en-US" altLang="ja-JP"/>
              <a:t>s </a:t>
            </a:r>
            <a:r>
              <a:rPr lang="en-US" altLang="ja-JP" b="1">
                <a:latin typeface="Courier New" charset="0"/>
              </a:rPr>
              <a:t>–v &lt;int&gt;</a:t>
            </a:r>
            <a:r>
              <a:rPr lang="en-US" altLang="ja-JP"/>
              <a:t> option allows alignments with up to </a:t>
            </a:r>
            <a:r>
              <a:rPr lang="en-US" altLang="ja-JP" b="1">
                <a:latin typeface="Courier New" charset="0"/>
              </a:rPr>
              <a:t>&lt;int&gt;</a:t>
            </a:r>
            <a:r>
              <a:rPr lang="en-US" altLang="ja-JP"/>
              <a:t> mismatches</a:t>
            </a:r>
          </a:p>
          <a:p>
            <a:pPr lvl="1" eaLnBrk="1" hangingPunct="1"/>
            <a:r>
              <a:rPr lang="en-US" altLang="x-none">
                <a:ea typeface="ＭＳ Ｐゴシック" charset="-128"/>
              </a:rPr>
              <a:t>Regardless of quality values</a:t>
            </a:r>
          </a:p>
          <a:p>
            <a:pPr lvl="1" eaLnBrk="1" hangingPunct="1"/>
            <a:r>
              <a:rPr lang="en-US" altLang="x-none">
                <a:ea typeface="ＭＳ Ｐゴシック" charset="-128"/>
              </a:rPr>
              <a:t>Max mismatches allowed: 3</a:t>
            </a:r>
          </a:p>
          <a:p>
            <a:pPr lvl="1" eaLnBrk="1" hangingPunct="1"/>
            <a:r>
              <a:rPr lang="en-US" altLang="x-none">
                <a:ea typeface="ＭＳ Ｐゴシック" charset="-128"/>
              </a:rPr>
              <a:t>Equivalent to SOAP</a:t>
            </a:r>
            <a:r>
              <a:rPr lang="ja-JP" altLang="en-US">
                <a:ea typeface="ＭＳ Ｐゴシック" charset="-128"/>
              </a:rPr>
              <a:t>’</a:t>
            </a:r>
            <a:r>
              <a:rPr lang="en-US" altLang="ja-JP">
                <a:ea typeface="ＭＳ Ｐゴシック" charset="-128"/>
              </a:rPr>
              <a:t>s* </a:t>
            </a:r>
            <a:r>
              <a:rPr lang="en-US" altLang="ja-JP" b="1">
                <a:latin typeface="Courier New" charset="0"/>
                <a:ea typeface="ＭＳ Ｐゴシック" charset="-128"/>
              </a:rPr>
              <a:t>–v</a:t>
            </a:r>
            <a:r>
              <a:rPr lang="en-US" altLang="ja-JP">
                <a:ea typeface="ＭＳ Ｐゴシック" charset="-128"/>
              </a:rPr>
              <a:t> option</a:t>
            </a:r>
            <a:endParaRPr lang="en-US" altLang="x-none">
              <a:ea typeface="ＭＳ Ｐゴシック" charset="-128"/>
            </a:endParaRPr>
          </a:p>
        </p:txBody>
      </p:sp>
      <p:sp>
        <p:nvSpPr>
          <p:cNvPr id="63491" name="Text Box 4"/>
          <p:cNvSpPr txBox="1">
            <a:spLocks noChangeArrowheads="1"/>
          </p:cNvSpPr>
          <p:nvPr/>
        </p:nvSpPr>
        <p:spPr bwMode="auto">
          <a:xfrm>
            <a:off x="533400" y="54102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800" b="0">
                <a:latin typeface="Tahoma" charset="0"/>
              </a:rPr>
              <a:t>* Li R </a:t>
            </a:r>
            <a:r>
              <a:rPr lang="en-US" altLang="x-none" sz="1800" b="0" i="1">
                <a:latin typeface="Tahoma" charset="0"/>
              </a:rPr>
              <a:t>et al</a:t>
            </a:r>
            <a:r>
              <a:rPr lang="en-US" altLang="x-none" sz="1800" b="0">
                <a:latin typeface="Tahoma" charset="0"/>
              </a:rPr>
              <a:t>: SOAP: short oligonucleotide alignment program. </a:t>
            </a:r>
            <a:r>
              <a:rPr lang="en-US" altLang="x-none" sz="1800" b="0" i="1">
                <a:latin typeface="Tahoma" charset="0"/>
              </a:rPr>
              <a:t>Bioinformatics</a:t>
            </a:r>
            <a:r>
              <a:rPr lang="en-US" altLang="x-none" sz="1800" b="0">
                <a:latin typeface="Tahoma" charset="0"/>
              </a:rPr>
              <a:t> 2008, 24(5):713-714.</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tLang="x-none"/>
              <a:t>Qualities</a:t>
            </a:r>
          </a:p>
        </p:txBody>
      </p:sp>
      <p:sp>
        <p:nvSpPr>
          <p:cNvPr id="64514" name="Rectangle 3"/>
          <p:cNvSpPr>
            <a:spLocks noGrp="1" noChangeArrowheads="1"/>
          </p:cNvSpPr>
          <p:nvPr>
            <p:ph type="body" idx="1"/>
          </p:nvPr>
        </p:nvSpPr>
        <p:spPr>
          <a:xfrm>
            <a:off x="457200" y="1600200"/>
            <a:ext cx="8229600" cy="5257800"/>
          </a:xfrm>
        </p:spPr>
        <p:txBody>
          <a:bodyPr/>
          <a:lstStyle/>
          <a:p>
            <a:pPr eaLnBrk="1" hangingPunct="1"/>
            <a:r>
              <a:rPr lang="en-US" altLang="x-none"/>
              <a:t>When backtracking is necessary, Bowtie will backtrack to </a:t>
            </a:r>
            <a:r>
              <a:rPr lang="en-US" altLang="x-none" i="1"/>
              <a:t>leftmost just-visited position </a:t>
            </a:r>
            <a:r>
              <a:rPr lang="en-US" altLang="x-none"/>
              <a:t>with minimal quality</a:t>
            </a:r>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a:p>
          <a:p>
            <a:pPr eaLnBrk="1" hangingPunct="1"/>
            <a:endParaRPr lang="en-US" altLang="x-none" sz="2600"/>
          </a:p>
          <a:p>
            <a:pPr eaLnBrk="1" hangingPunct="1"/>
            <a:endParaRPr lang="en-US" altLang="x-none" sz="2600"/>
          </a:p>
          <a:p>
            <a:pPr eaLnBrk="1" hangingPunct="1"/>
            <a:r>
              <a:rPr lang="en-US" altLang="x-none"/>
              <a:t>Greedy, depth-first, not optimal, but simple</a:t>
            </a:r>
          </a:p>
        </p:txBody>
      </p:sp>
      <p:sp>
        <p:nvSpPr>
          <p:cNvPr id="64515" name="Text Box 8"/>
          <p:cNvSpPr txBox="1">
            <a:spLocks noChangeArrowheads="1"/>
          </p:cNvSpPr>
          <p:nvPr/>
        </p:nvSpPr>
        <p:spPr bwMode="auto">
          <a:xfrm>
            <a:off x="1520825" y="28956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Sequence:</a:t>
            </a:r>
          </a:p>
        </p:txBody>
      </p:sp>
      <p:sp>
        <p:nvSpPr>
          <p:cNvPr id="64516" name="Text Box 21"/>
          <p:cNvSpPr txBox="1">
            <a:spLocks noChangeArrowheads="1"/>
          </p:cNvSpPr>
          <p:nvPr/>
        </p:nvSpPr>
        <p:spPr bwMode="auto">
          <a:xfrm>
            <a:off x="1301750" y="3200400"/>
            <a:ext cx="151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Phred Quals:</a:t>
            </a:r>
          </a:p>
        </p:txBody>
      </p:sp>
      <p:sp>
        <p:nvSpPr>
          <p:cNvPr id="64517" name="Text Box 112"/>
          <p:cNvSpPr txBox="1">
            <a:spLocks noChangeArrowheads="1"/>
          </p:cNvSpPr>
          <p:nvPr/>
        </p:nvSpPr>
        <p:spPr bwMode="auto">
          <a:xfrm>
            <a:off x="1295400" y="3505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200" b="0"/>
              <a:t>(higher number = higher confidence)</a:t>
            </a:r>
          </a:p>
        </p:txBody>
      </p:sp>
      <p:sp>
        <p:nvSpPr>
          <p:cNvPr id="64518" name="Rectangle 4"/>
          <p:cNvSpPr>
            <a:spLocks noChangeArrowheads="1"/>
          </p:cNvSpPr>
          <p:nvPr/>
        </p:nvSpPr>
        <p:spPr bwMode="auto">
          <a:xfrm>
            <a:off x="2795588" y="2943225"/>
            <a:ext cx="284162"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19" name="Rectangle 5"/>
          <p:cNvSpPr>
            <a:spLocks noChangeArrowheads="1"/>
          </p:cNvSpPr>
          <p:nvPr/>
        </p:nvSpPr>
        <p:spPr bwMode="auto">
          <a:xfrm>
            <a:off x="3079750" y="2943225"/>
            <a:ext cx="280988"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20" name="Rectangle 6"/>
          <p:cNvSpPr>
            <a:spLocks noChangeArrowheads="1"/>
          </p:cNvSpPr>
          <p:nvPr/>
        </p:nvSpPr>
        <p:spPr bwMode="auto">
          <a:xfrm>
            <a:off x="3360738" y="2943225"/>
            <a:ext cx="284162"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21" name="Rectangle 7"/>
          <p:cNvSpPr>
            <a:spLocks noChangeArrowheads="1"/>
          </p:cNvSpPr>
          <p:nvPr/>
        </p:nvSpPr>
        <p:spPr bwMode="auto">
          <a:xfrm>
            <a:off x="3644900" y="2943225"/>
            <a:ext cx="280988"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22" name="Rectangle 9"/>
          <p:cNvSpPr>
            <a:spLocks noChangeArrowheads="1"/>
          </p:cNvSpPr>
          <p:nvPr/>
        </p:nvSpPr>
        <p:spPr bwMode="auto">
          <a:xfrm>
            <a:off x="3925888" y="2943225"/>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T</a:t>
            </a:r>
          </a:p>
        </p:txBody>
      </p:sp>
      <p:sp>
        <p:nvSpPr>
          <p:cNvPr id="64523" name="Rectangle 10"/>
          <p:cNvSpPr>
            <a:spLocks noChangeArrowheads="1"/>
          </p:cNvSpPr>
          <p:nvPr/>
        </p:nvSpPr>
        <p:spPr bwMode="auto">
          <a:xfrm>
            <a:off x="4208463" y="2943225"/>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24" name="Rectangle 11"/>
          <p:cNvSpPr>
            <a:spLocks noChangeArrowheads="1"/>
          </p:cNvSpPr>
          <p:nvPr/>
        </p:nvSpPr>
        <p:spPr bwMode="auto">
          <a:xfrm>
            <a:off x="4491038" y="2943225"/>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25" name="Rectangle 12"/>
          <p:cNvSpPr>
            <a:spLocks noChangeArrowheads="1"/>
          </p:cNvSpPr>
          <p:nvPr/>
        </p:nvSpPr>
        <p:spPr bwMode="auto">
          <a:xfrm>
            <a:off x="4773613" y="2943225"/>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26" name="Rectangle 13"/>
          <p:cNvSpPr>
            <a:spLocks noChangeArrowheads="1"/>
          </p:cNvSpPr>
          <p:nvPr/>
        </p:nvSpPr>
        <p:spPr bwMode="auto">
          <a:xfrm>
            <a:off x="5056188" y="2943225"/>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27" name="Rectangle 14"/>
          <p:cNvSpPr>
            <a:spLocks noChangeArrowheads="1"/>
          </p:cNvSpPr>
          <p:nvPr/>
        </p:nvSpPr>
        <p:spPr bwMode="auto">
          <a:xfrm>
            <a:off x="5338763" y="2943225"/>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28" name="Rectangle 15"/>
          <p:cNvSpPr>
            <a:spLocks noChangeArrowheads="1"/>
          </p:cNvSpPr>
          <p:nvPr/>
        </p:nvSpPr>
        <p:spPr bwMode="auto">
          <a:xfrm>
            <a:off x="5621338" y="2943225"/>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T</a:t>
            </a:r>
          </a:p>
        </p:txBody>
      </p:sp>
      <p:sp>
        <p:nvSpPr>
          <p:cNvPr id="64529" name="Rectangle 16"/>
          <p:cNvSpPr>
            <a:spLocks noChangeArrowheads="1"/>
          </p:cNvSpPr>
          <p:nvPr/>
        </p:nvSpPr>
        <p:spPr bwMode="auto">
          <a:xfrm>
            <a:off x="5903913" y="2943225"/>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T</a:t>
            </a:r>
          </a:p>
        </p:txBody>
      </p:sp>
      <p:sp>
        <p:nvSpPr>
          <p:cNvPr id="64530" name="Rectangle 17"/>
          <p:cNvSpPr>
            <a:spLocks noChangeArrowheads="1"/>
          </p:cNvSpPr>
          <p:nvPr/>
        </p:nvSpPr>
        <p:spPr bwMode="auto">
          <a:xfrm>
            <a:off x="6184900" y="2943225"/>
            <a:ext cx="284163"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31" name="Rectangle 18"/>
          <p:cNvSpPr>
            <a:spLocks noChangeArrowheads="1"/>
          </p:cNvSpPr>
          <p:nvPr/>
        </p:nvSpPr>
        <p:spPr bwMode="auto">
          <a:xfrm>
            <a:off x="6469063" y="2943225"/>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32" name="Rectangle 19"/>
          <p:cNvSpPr>
            <a:spLocks noChangeArrowheads="1"/>
          </p:cNvSpPr>
          <p:nvPr/>
        </p:nvSpPr>
        <p:spPr bwMode="auto">
          <a:xfrm>
            <a:off x="6750050" y="2943225"/>
            <a:ext cx="284163"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33" name="Rectangle 20"/>
          <p:cNvSpPr>
            <a:spLocks noChangeArrowheads="1"/>
          </p:cNvSpPr>
          <p:nvPr/>
        </p:nvSpPr>
        <p:spPr bwMode="auto">
          <a:xfrm>
            <a:off x="7034213" y="2943225"/>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34" name="Rectangle 22"/>
          <p:cNvSpPr>
            <a:spLocks noChangeArrowheads="1"/>
          </p:cNvSpPr>
          <p:nvPr/>
        </p:nvSpPr>
        <p:spPr bwMode="auto">
          <a:xfrm>
            <a:off x="2795588" y="3225800"/>
            <a:ext cx="284162"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35" name="Rectangle 23"/>
          <p:cNvSpPr>
            <a:spLocks noChangeArrowheads="1"/>
          </p:cNvSpPr>
          <p:nvPr/>
        </p:nvSpPr>
        <p:spPr bwMode="auto">
          <a:xfrm>
            <a:off x="3079750" y="3225800"/>
            <a:ext cx="280988"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36" name="Rectangle 24"/>
          <p:cNvSpPr>
            <a:spLocks noChangeArrowheads="1"/>
          </p:cNvSpPr>
          <p:nvPr/>
        </p:nvSpPr>
        <p:spPr bwMode="auto">
          <a:xfrm>
            <a:off x="3360738" y="3225800"/>
            <a:ext cx="284162"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35</a:t>
            </a:r>
          </a:p>
        </p:txBody>
      </p:sp>
      <p:sp>
        <p:nvSpPr>
          <p:cNvPr id="64537" name="Rectangle 25"/>
          <p:cNvSpPr>
            <a:spLocks noChangeArrowheads="1"/>
          </p:cNvSpPr>
          <p:nvPr/>
        </p:nvSpPr>
        <p:spPr bwMode="auto">
          <a:xfrm>
            <a:off x="3644900" y="3225800"/>
            <a:ext cx="280988"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38" name="Rectangle 26"/>
          <p:cNvSpPr>
            <a:spLocks noChangeArrowheads="1"/>
          </p:cNvSpPr>
          <p:nvPr/>
        </p:nvSpPr>
        <p:spPr bwMode="auto">
          <a:xfrm>
            <a:off x="3925888" y="32258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39" name="Rectangle 27"/>
          <p:cNvSpPr>
            <a:spLocks noChangeArrowheads="1"/>
          </p:cNvSpPr>
          <p:nvPr/>
        </p:nvSpPr>
        <p:spPr bwMode="auto">
          <a:xfrm>
            <a:off x="4208463" y="32258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40" name="Rectangle 28"/>
          <p:cNvSpPr>
            <a:spLocks noChangeArrowheads="1"/>
          </p:cNvSpPr>
          <p:nvPr/>
        </p:nvSpPr>
        <p:spPr bwMode="auto">
          <a:xfrm>
            <a:off x="4491038" y="32258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41" name="Rectangle 29"/>
          <p:cNvSpPr>
            <a:spLocks noChangeArrowheads="1"/>
          </p:cNvSpPr>
          <p:nvPr/>
        </p:nvSpPr>
        <p:spPr bwMode="auto">
          <a:xfrm>
            <a:off x="4773613" y="32258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30</a:t>
            </a:r>
          </a:p>
        </p:txBody>
      </p:sp>
      <p:sp>
        <p:nvSpPr>
          <p:cNvPr id="64542" name="Rectangle 30"/>
          <p:cNvSpPr>
            <a:spLocks noChangeArrowheads="1"/>
          </p:cNvSpPr>
          <p:nvPr/>
        </p:nvSpPr>
        <p:spPr bwMode="auto">
          <a:xfrm>
            <a:off x="5056188" y="32258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30</a:t>
            </a:r>
          </a:p>
        </p:txBody>
      </p:sp>
      <p:sp>
        <p:nvSpPr>
          <p:cNvPr id="64543" name="Rectangle 31"/>
          <p:cNvSpPr>
            <a:spLocks noChangeArrowheads="1"/>
          </p:cNvSpPr>
          <p:nvPr/>
        </p:nvSpPr>
        <p:spPr bwMode="auto">
          <a:xfrm>
            <a:off x="5338763" y="32258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20</a:t>
            </a:r>
          </a:p>
        </p:txBody>
      </p:sp>
      <p:sp>
        <p:nvSpPr>
          <p:cNvPr id="64544" name="Rectangle 32"/>
          <p:cNvSpPr>
            <a:spLocks noChangeArrowheads="1"/>
          </p:cNvSpPr>
          <p:nvPr/>
        </p:nvSpPr>
        <p:spPr bwMode="auto">
          <a:xfrm>
            <a:off x="5621338" y="32258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15</a:t>
            </a:r>
          </a:p>
        </p:txBody>
      </p:sp>
      <p:sp>
        <p:nvSpPr>
          <p:cNvPr id="64545" name="Rectangle 33"/>
          <p:cNvSpPr>
            <a:spLocks noChangeArrowheads="1"/>
          </p:cNvSpPr>
          <p:nvPr/>
        </p:nvSpPr>
        <p:spPr bwMode="auto">
          <a:xfrm>
            <a:off x="5903913" y="3225800"/>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15</a:t>
            </a:r>
          </a:p>
        </p:txBody>
      </p:sp>
      <p:sp>
        <p:nvSpPr>
          <p:cNvPr id="64546" name="Rectangle 34"/>
          <p:cNvSpPr>
            <a:spLocks noChangeArrowheads="1"/>
          </p:cNvSpPr>
          <p:nvPr/>
        </p:nvSpPr>
        <p:spPr bwMode="auto">
          <a:xfrm>
            <a:off x="6184900" y="3225800"/>
            <a:ext cx="284163"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47" name="Rectangle 35"/>
          <p:cNvSpPr>
            <a:spLocks noChangeArrowheads="1"/>
          </p:cNvSpPr>
          <p:nvPr/>
        </p:nvSpPr>
        <p:spPr bwMode="auto">
          <a:xfrm>
            <a:off x="6469063" y="3225800"/>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48" name="Rectangle 36"/>
          <p:cNvSpPr>
            <a:spLocks noChangeArrowheads="1"/>
          </p:cNvSpPr>
          <p:nvPr/>
        </p:nvSpPr>
        <p:spPr bwMode="auto">
          <a:xfrm>
            <a:off x="6750050" y="3225800"/>
            <a:ext cx="284163"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49" name="Rectangle 37"/>
          <p:cNvSpPr>
            <a:spLocks noChangeArrowheads="1"/>
          </p:cNvSpPr>
          <p:nvPr/>
        </p:nvSpPr>
        <p:spPr bwMode="auto">
          <a:xfrm>
            <a:off x="7034213" y="3225800"/>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50" name="Line 38"/>
          <p:cNvSpPr>
            <a:spLocks noChangeShapeType="1"/>
          </p:cNvSpPr>
          <p:nvPr/>
        </p:nvSpPr>
        <p:spPr bwMode="auto">
          <a:xfrm flipH="1">
            <a:off x="4491038" y="3656013"/>
            <a:ext cx="2711450" cy="0"/>
          </a:xfrm>
          <a:prstGeom prst="line">
            <a:avLst/>
          </a:prstGeom>
          <a:noFill/>
          <a:ln w="254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1" name="Oval 39"/>
          <p:cNvSpPr>
            <a:spLocks noChangeArrowheads="1"/>
          </p:cNvSpPr>
          <p:nvPr/>
        </p:nvSpPr>
        <p:spPr bwMode="auto">
          <a:xfrm>
            <a:off x="4265613" y="3563938"/>
            <a:ext cx="168275" cy="17145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4552" name="Line 40"/>
          <p:cNvSpPr>
            <a:spLocks noChangeShapeType="1"/>
          </p:cNvSpPr>
          <p:nvPr/>
        </p:nvSpPr>
        <p:spPr bwMode="auto">
          <a:xfrm flipH="1" flipV="1">
            <a:off x="4295775" y="3597275"/>
            <a:ext cx="114300" cy="1127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53" name="Rectangle 41"/>
          <p:cNvSpPr>
            <a:spLocks noChangeArrowheads="1"/>
          </p:cNvSpPr>
          <p:nvPr/>
        </p:nvSpPr>
        <p:spPr bwMode="auto">
          <a:xfrm>
            <a:off x="2795588" y="3848100"/>
            <a:ext cx="284162"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54" name="Rectangle 42"/>
          <p:cNvSpPr>
            <a:spLocks noChangeArrowheads="1"/>
          </p:cNvSpPr>
          <p:nvPr/>
        </p:nvSpPr>
        <p:spPr bwMode="auto">
          <a:xfrm>
            <a:off x="3079750" y="3848100"/>
            <a:ext cx="280988"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55" name="Rectangle 43"/>
          <p:cNvSpPr>
            <a:spLocks noChangeArrowheads="1"/>
          </p:cNvSpPr>
          <p:nvPr/>
        </p:nvSpPr>
        <p:spPr bwMode="auto">
          <a:xfrm>
            <a:off x="3360738" y="3848100"/>
            <a:ext cx="284162"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56" name="Rectangle 44"/>
          <p:cNvSpPr>
            <a:spLocks noChangeArrowheads="1"/>
          </p:cNvSpPr>
          <p:nvPr/>
        </p:nvSpPr>
        <p:spPr bwMode="auto">
          <a:xfrm>
            <a:off x="3644900" y="3848100"/>
            <a:ext cx="280988"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57" name="Rectangle 45"/>
          <p:cNvSpPr>
            <a:spLocks noChangeArrowheads="1"/>
          </p:cNvSpPr>
          <p:nvPr/>
        </p:nvSpPr>
        <p:spPr bwMode="auto">
          <a:xfrm>
            <a:off x="3925888" y="3848100"/>
            <a:ext cx="282575"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T</a:t>
            </a:r>
          </a:p>
        </p:txBody>
      </p:sp>
      <p:sp>
        <p:nvSpPr>
          <p:cNvPr id="64558" name="Rectangle 46"/>
          <p:cNvSpPr>
            <a:spLocks noChangeArrowheads="1"/>
          </p:cNvSpPr>
          <p:nvPr/>
        </p:nvSpPr>
        <p:spPr bwMode="auto">
          <a:xfrm>
            <a:off x="4208463" y="3848100"/>
            <a:ext cx="282575"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59" name="Rectangle 47"/>
          <p:cNvSpPr>
            <a:spLocks noChangeArrowheads="1"/>
          </p:cNvSpPr>
          <p:nvPr/>
        </p:nvSpPr>
        <p:spPr bwMode="auto">
          <a:xfrm>
            <a:off x="4491038" y="3848100"/>
            <a:ext cx="282575"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60" name="Rectangle 48"/>
          <p:cNvSpPr>
            <a:spLocks noChangeArrowheads="1"/>
          </p:cNvSpPr>
          <p:nvPr/>
        </p:nvSpPr>
        <p:spPr bwMode="auto">
          <a:xfrm>
            <a:off x="4773613" y="3848100"/>
            <a:ext cx="282575"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61" name="Rectangle 49"/>
          <p:cNvSpPr>
            <a:spLocks noChangeArrowheads="1"/>
          </p:cNvSpPr>
          <p:nvPr/>
        </p:nvSpPr>
        <p:spPr bwMode="auto">
          <a:xfrm>
            <a:off x="5056188" y="3848100"/>
            <a:ext cx="282575"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62" name="Rectangle 50"/>
          <p:cNvSpPr>
            <a:spLocks noChangeArrowheads="1"/>
          </p:cNvSpPr>
          <p:nvPr/>
        </p:nvSpPr>
        <p:spPr bwMode="auto">
          <a:xfrm>
            <a:off x="5338763" y="3848100"/>
            <a:ext cx="282575"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63" name="Rectangle 51"/>
          <p:cNvSpPr>
            <a:spLocks noChangeArrowheads="1"/>
          </p:cNvSpPr>
          <p:nvPr/>
        </p:nvSpPr>
        <p:spPr bwMode="auto">
          <a:xfrm>
            <a:off x="5621338" y="3848100"/>
            <a:ext cx="282575"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solidFill>
                  <a:srgbClr val="FF0000"/>
                </a:solidFill>
              </a:rPr>
              <a:t>C</a:t>
            </a:r>
          </a:p>
        </p:txBody>
      </p:sp>
      <p:sp>
        <p:nvSpPr>
          <p:cNvPr id="64564" name="Rectangle 52"/>
          <p:cNvSpPr>
            <a:spLocks noChangeArrowheads="1"/>
          </p:cNvSpPr>
          <p:nvPr/>
        </p:nvSpPr>
        <p:spPr bwMode="auto">
          <a:xfrm>
            <a:off x="5903913" y="3848100"/>
            <a:ext cx="280987"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T</a:t>
            </a:r>
          </a:p>
        </p:txBody>
      </p:sp>
      <p:sp>
        <p:nvSpPr>
          <p:cNvPr id="64565" name="Rectangle 53"/>
          <p:cNvSpPr>
            <a:spLocks noChangeArrowheads="1"/>
          </p:cNvSpPr>
          <p:nvPr/>
        </p:nvSpPr>
        <p:spPr bwMode="auto">
          <a:xfrm>
            <a:off x="6184900" y="3848100"/>
            <a:ext cx="284163"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66" name="Rectangle 54"/>
          <p:cNvSpPr>
            <a:spLocks noChangeArrowheads="1"/>
          </p:cNvSpPr>
          <p:nvPr/>
        </p:nvSpPr>
        <p:spPr bwMode="auto">
          <a:xfrm>
            <a:off x="6469063" y="3848100"/>
            <a:ext cx="280987"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67" name="Rectangle 55"/>
          <p:cNvSpPr>
            <a:spLocks noChangeArrowheads="1"/>
          </p:cNvSpPr>
          <p:nvPr/>
        </p:nvSpPr>
        <p:spPr bwMode="auto">
          <a:xfrm>
            <a:off x="6750050" y="3848100"/>
            <a:ext cx="284163"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68" name="Rectangle 56"/>
          <p:cNvSpPr>
            <a:spLocks noChangeArrowheads="1"/>
          </p:cNvSpPr>
          <p:nvPr/>
        </p:nvSpPr>
        <p:spPr bwMode="auto">
          <a:xfrm>
            <a:off x="7034213" y="3848100"/>
            <a:ext cx="280987"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69" name="Rectangle 57"/>
          <p:cNvSpPr>
            <a:spLocks noChangeArrowheads="1"/>
          </p:cNvSpPr>
          <p:nvPr/>
        </p:nvSpPr>
        <p:spPr bwMode="auto">
          <a:xfrm>
            <a:off x="2795588" y="4129088"/>
            <a:ext cx="284162"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70" name="Rectangle 58"/>
          <p:cNvSpPr>
            <a:spLocks noChangeArrowheads="1"/>
          </p:cNvSpPr>
          <p:nvPr/>
        </p:nvSpPr>
        <p:spPr bwMode="auto">
          <a:xfrm>
            <a:off x="3079750" y="4129088"/>
            <a:ext cx="280988"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71" name="Rectangle 59"/>
          <p:cNvSpPr>
            <a:spLocks noChangeArrowheads="1"/>
          </p:cNvSpPr>
          <p:nvPr/>
        </p:nvSpPr>
        <p:spPr bwMode="auto">
          <a:xfrm>
            <a:off x="3360738" y="4129088"/>
            <a:ext cx="284162"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35</a:t>
            </a:r>
          </a:p>
        </p:txBody>
      </p:sp>
      <p:sp>
        <p:nvSpPr>
          <p:cNvPr id="64572" name="Rectangle 60"/>
          <p:cNvSpPr>
            <a:spLocks noChangeArrowheads="1"/>
          </p:cNvSpPr>
          <p:nvPr/>
        </p:nvSpPr>
        <p:spPr bwMode="auto">
          <a:xfrm>
            <a:off x="3644900" y="4129088"/>
            <a:ext cx="280988"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73" name="Rectangle 61"/>
          <p:cNvSpPr>
            <a:spLocks noChangeArrowheads="1"/>
          </p:cNvSpPr>
          <p:nvPr/>
        </p:nvSpPr>
        <p:spPr bwMode="auto">
          <a:xfrm>
            <a:off x="3925888" y="412908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74" name="Rectangle 62"/>
          <p:cNvSpPr>
            <a:spLocks noChangeArrowheads="1"/>
          </p:cNvSpPr>
          <p:nvPr/>
        </p:nvSpPr>
        <p:spPr bwMode="auto">
          <a:xfrm>
            <a:off x="4208463" y="412908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75" name="Rectangle 63"/>
          <p:cNvSpPr>
            <a:spLocks noChangeArrowheads="1"/>
          </p:cNvSpPr>
          <p:nvPr/>
        </p:nvSpPr>
        <p:spPr bwMode="auto">
          <a:xfrm>
            <a:off x="4491038" y="412908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76" name="Rectangle 64"/>
          <p:cNvSpPr>
            <a:spLocks noChangeArrowheads="1"/>
          </p:cNvSpPr>
          <p:nvPr/>
        </p:nvSpPr>
        <p:spPr bwMode="auto">
          <a:xfrm>
            <a:off x="4773613" y="412908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30</a:t>
            </a:r>
          </a:p>
        </p:txBody>
      </p:sp>
      <p:sp>
        <p:nvSpPr>
          <p:cNvPr id="64577" name="Rectangle 65"/>
          <p:cNvSpPr>
            <a:spLocks noChangeArrowheads="1"/>
          </p:cNvSpPr>
          <p:nvPr/>
        </p:nvSpPr>
        <p:spPr bwMode="auto">
          <a:xfrm>
            <a:off x="5056188" y="412908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30</a:t>
            </a:r>
          </a:p>
        </p:txBody>
      </p:sp>
      <p:sp>
        <p:nvSpPr>
          <p:cNvPr id="64578" name="Rectangle 66"/>
          <p:cNvSpPr>
            <a:spLocks noChangeArrowheads="1"/>
          </p:cNvSpPr>
          <p:nvPr/>
        </p:nvSpPr>
        <p:spPr bwMode="auto">
          <a:xfrm>
            <a:off x="5338763" y="412908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20</a:t>
            </a:r>
          </a:p>
        </p:txBody>
      </p:sp>
      <p:sp>
        <p:nvSpPr>
          <p:cNvPr id="64579" name="Rectangle 67"/>
          <p:cNvSpPr>
            <a:spLocks noChangeArrowheads="1"/>
          </p:cNvSpPr>
          <p:nvPr/>
        </p:nvSpPr>
        <p:spPr bwMode="auto">
          <a:xfrm>
            <a:off x="5621338" y="412908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solidFill>
                  <a:srgbClr val="FF0000"/>
                </a:solidFill>
              </a:rPr>
              <a:t>15</a:t>
            </a:r>
          </a:p>
        </p:txBody>
      </p:sp>
      <p:sp>
        <p:nvSpPr>
          <p:cNvPr id="64580" name="Rectangle 68"/>
          <p:cNvSpPr>
            <a:spLocks noChangeArrowheads="1"/>
          </p:cNvSpPr>
          <p:nvPr/>
        </p:nvSpPr>
        <p:spPr bwMode="auto">
          <a:xfrm>
            <a:off x="5903913" y="4129088"/>
            <a:ext cx="280987"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15</a:t>
            </a:r>
          </a:p>
        </p:txBody>
      </p:sp>
      <p:sp>
        <p:nvSpPr>
          <p:cNvPr id="64581" name="Rectangle 69"/>
          <p:cNvSpPr>
            <a:spLocks noChangeArrowheads="1"/>
          </p:cNvSpPr>
          <p:nvPr/>
        </p:nvSpPr>
        <p:spPr bwMode="auto">
          <a:xfrm>
            <a:off x="6184900" y="4129088"/>
            <a:ext cx="284163"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82" name="Rectangle 70"/>
          <p:cNvSpPr>
            <a:spLocks noChangeArrowheads="1"/>
          </p:cNvSpPr>
          <p:nvPr/>
        </p:nvSpPr>
        <p:spPr bwMode="auto">
          <a:xfrm>
            <a:off x="6469063" y="4129088"/>
            <a:ext cx="280987"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83" name="Rectangle 71"/>
          <p:cNvSpPr>
            <a:spLocks noChangeArrowheads="1"/>
          </p:cNvSpPr>
          <p:nvPr/>
        </p:nvSpPr>
        <p:spPr bwMode="auto">
          <a:xfrm>
            <a:off x="6750050" y="4129088"/>
            <a:ext cx="284163"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84" name="Rectangle 72"/>
          <p:cNvSpPr>
            <a:spLocks noChangeArrowheads="1"/>
          </p:cNvSpPr>
          <p:nvPr/>
        </p:nvSpPr>
        <p:spPr bwMode="auto">
          <a:xfrm>
            <a:off x="7034213" y="4129088"/>
            <a:ext cx="280987"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585" name="Line 73"/>
          <p:cNvSpPr>
            <a:spLocks noChangeShapeType="1"/>
          </p:cNvSpPr>
          <p:nvPr/>
        </p:nvSpPr>
        <p:spPr bwMode="auto">
          <a:xfrm flipH="1">
            <a:off x="4773613" y="4560888"/>
            <a:ext cx="677862" cy="0"/>
          </a:xfrm>
          <a:prstGeom prst="line">
            <a:avLst/>
          </a:prstGeom>
          <a:noFill/>
          <a:ln w="254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86" name="Oval 74"/>
          <p:cNvSpPr>
            <a:spLocks noChangeArrowheads="1"/>
          </p:cNvSpPr>
          <p:nvPr/>
        </p:nvSpPr>
        <p:spPr bwMode="auto">
          <a:xfrm>
            <a:off x="4546600" y="4468813"/>
            <a:ext cx="171450" cy="169862"/>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4587" name="Line 75"/>
          <p:cNvSpPr>
            <a:spLocks noChangeShapeType="1"/>
          </p:cNvSpPr>
          <p:nvPr/>
        </p:nvSpPr>
        <p:spPr bwMode="auto">
          <a:xfrm flipH="1" flipV="1">
            <a:off x="4579938" y="4502150"/>
            <a:ext cx="112712" cy="112713"/>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88" name="Rectangle 76"/>
          <p:cNvSpPr>
            <a:spLocks noChangeArrowheads="1"/>
          </p:cNvSpPr>
          <p:nvPr/>
        </p:nvSpPr>
        <p:spPr bwMode="auto">
          <a:xfrm>
            <a:off x="2795588" y="4694238"/>
            <a:ext cx="284162"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89" name="Rectangle 77"/>
          <p:cNvSpPr>
            <a:spLocks noChangeArrowheads="1"/>
          </p:cNvSpPr>
          <p:nvPr/>
        </p:nvSpPr>
        <p:spPr bwMode="auto">
          <a:xfrm>
            <a:off x="3079750" y="4694238"/>
            <a:ext cx="280988"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90" name="Rectangle 78"/>
          <p:cNvSpPr>
            <a:spLocks noChangeArrowheads="1"/>
          </p:cNvSpPr>
          <p:nvPr/>
        </p:nvSpPr>
        <p:spPr bwMode="auto">
          <a:xfrm>
            <a:off x="3360738" y="4694238"/>
            <a:ext cx="284162"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91" name="Rectangle 79"/>
          <p:cNvSpPr>
            <a:spLocks noChangeArrowheads="1"/>
          </p:cNvSpPr>
          <p:nvPr/>
        </p:nvSpPr>
        <p:spPr bwMode="auto">
          <a:xfrm>
            <a:off x="3644900" y="4694238"/>
            <a:ext cx="280988"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92" name="Rectangle 80"/>
          <p:cNvSpPr>
            <a:spLocks noChangeArrowheads="1"/>
          </p:cNvSpPr>
          <p:nvPr/>
        </p:nvSpPr>
        <p:spPr bwMode="auto">
          <a:xfrm>
            <a:off x="3925888" y="469423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T</a:t>
            </a:r>
          </a:p>
        </p:txBody>
      </p:sp>
      <p:sp>
        <p:nvSpPr>
          <p:cNvPr id="64593" name="Rectangle 81"/>
          <p:cNvSpPr>
            <a:spLocks noChangeArrowheads="1"/>
          </p:cNvSpPr>
          <p:nvPr/>
        </p:nvSpPr>
        <p:spPr bwMode="auto">
          <a:xfrm>
            <a:off x="4208463" y="469423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594" name="Rectangle 82"/>
          <p:cNvSpPr>
            <a:spLocks noChangeArrowheads="1"/>
          </p:cNvSpPr>
          <p:nvPr/>
        </p:nvSpPr>
        <p:spPr bwMode="auto">
          <a:xfrm>
            <a:off x="4491038" y="469423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595" name="Rectangle 83"/>
          <p:cNvSpPr>
            <a:spLocks noChangeArrowheads="1"/>
          </p:cNvSpPr>
          <p:nvPr/>
        </p:nvSpPr>
        <p:spPr bwMode="auto">
          <a:xfrm>
            <a:off x="4773613" y="469423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96" name="Rectangle 84"/>
          <p:cNvSpPr>
            <a:spLocks noChangeArrowheads="1"/>
          </p:cNvSpPr>
          <p:nvPr/>
        </p:nvSpPr>
        <p:spPr bwMode="auto">
          <a:xfrm>
            <a:off x="5056188" y="469423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597" name="Rectangle 85"/>
          <p:cNvSpPr>
            <a:spLocks noChangeArrowheads="1"/>
          </p:cNvSpPr>
          <p:nvPr/>
        </p:nvSpPr>
        <p:spPr bwMode="auto">
          <a:xfrm>
            <a:off x="5338763" y="469423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solidFill>
                  <a:srgbClr val="FF0000"/>
                </a:solidFill>
              </a:rPr>
              <a:t>G</a:t>
            </a:r>
          </a:p>
        </p:txBody>
      </p:sp>
      <p:sp>
        <p:nvSpPr>
          <p:cNvPr id="64598" name="Rectangle 86"/>
          <p:cNvSpPr>
            <a:spLocks noChangeArrowheads="1"/>
          </p:cNvSpPr>
          <p:nvPr/>
        </p:nvSpPr>
        <p:spPr bwMode="auto">
          <a:xfrm>
            <a:off x="5621338" y="4694238"/>
            <a:ext cx="282575"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solidFill>
                  <a:srgbClr val="FF0000"/>
                </a:solidFill>
              </a:rPr>
              <a:t>C</a:t>
            </a:r>
          </a:p>
        </p:txBody>
      </p:sp>
      <p:sp>
        <p:nvSpPr>
          <p:cNvPr id="64599" name="Rectangle 87"/>
          <p:cNvSpPr>
            <a:spLocks noChangeArrowheads="1"/>
          </p:cNvSpPr>
          <p:nvPr/>
        </p:nvSpPr>
        <p:spPr bwMode="auto">
          <a:xfrm>
            <a:off x="5903913" y="4694238"/>
            <a:ext cx="280987"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T</a:t>
            </a:r>
          </a:p>
        </p:txBody>
      </p:sp>
      <p:sp>
        <p:nvSpPr>
          <p:cNvPr id="64600" name="Rectangle 88"/>
          <p:cNvSpPr>
            <a:spLocks noChangeArrowheads="1"/>
          </p:cNvSpPr>
          <p:nvPr/>
        </p:nvSpPr>
        <p:spPr bwMode="auto">
          <a:xfrm>
            <a:off x="6184900" y="4694238"/>
            <a:ext cx="284163"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A</a:t>
            </a:r>
          </a:p>
        </p:txBody>
      </p:sp>
      <p:sp>
        <p:nvSpPr>
          <p:cNvPr id="64601" name="Rectangle 89"/>
          <p:cNvSpPr>
            <a:spLocks noChangeArrowheads="1"/>
          </p:cNvSpPr>
          <p:nvPr/>
        </p:nvSpPr>
        <p:spPr bwMode="auto">
          <a:xfrm>
            <a:off x="6469063" y="4694238"/>
            <a:ext cx="280987"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G</a:t>
            </a:r>
          </a:p>
        </p:txBody>
      </p:sp>
      <p:sp>
        <p:nvSpPr>
          <p:cNvPr id="64602" name="Rectangle 90"/>
          <p:cNvSpPr>
            <a:spLocks noChangeArrowheads="1"/>
          </p:cNvSpPr>
          <p:nvPr/>
        </p:nvSpPr>
        <p:spPr bwMode="auto">
          <a:xfrm>
            <a:off x="6750050" y="4694238"/>
            <a:ext cx="284163"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603" name="Rectangle 91"/>
          <p:cNvSpPr>
            <a:spLocks noChangeArrowheads="1"/>
          </p:cNvSpPr>
          <p:nvPr/>
        </p:nvSpPr>
        <p:spPr bwMode="auto">
          <a:xfrm>
            <a:off x="7034213" y="4694238"/>
            <a:ext cx="280987"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C</a:t>
            </a:r>
          </a:p>
        </p:txBody>
      </p:sp>
      <p:sp>
        <p:nvSpPr>
          <p:cNvPr id="64604" name="Rectangle 92"/>
          <p:cNvSpPr>
            <a:spLocks noChangeArrowheads="1"/>
          </p:cNvSpPr>
          <p:nvPr/>
        </p:nvSpPr>
        <p:spPr bwMode="auto">
          <a:xfrm>
            <a:off x="2795588" y="4978400"/>
            <a:ext cx="284162"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05" name="Rectangle 93"/>
          <p:cNvSpPr>
            <a:spLocks noChangeArrowheads="1"/>
          </p:cNvSpPr>
          <p:nvPr/>
        </p:nvSpPr>
        <p:spPr bwMode="auto">
          <a:xfrm>
            <a:off x="3079750" y="4978400"/>
            <a:ext cx="280988"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06" name="Rectangle 94"/>
          <p:cNvSpPr>
            <a:spLocks noChangeArrowheads="1"/>
          </p:cNvSpPr>
          <p:nvPr/>
        </p:nvSpPr>
        <p:spPr bwMode="auto">
          <a:xfrm>
            <a:off x="3360738" y="4978400"/>
            <a:ext cx="284162"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35</a:t>
            </a:r>
          </a:p>
        </p:txBody>
      </p:sp>
      <p:sp>
        <p:nvSpPr>
          <p:cNvPr id="64607" name="Rectangle 95"/>
          <p:cNvSpPr>
            <a:spLocks noChangeArrowheads="1"/>
          </p:cNvSpPr>
          <p:nvPr/>
        </p:nvSpPr>
        <p:spPr bwMode="auto">
          <a:xfrm>
            <a:off x="3644900" y="4978400"/>
            <a:ext cx="280988"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08" name="Rectangle 96"/>
          <p:cNvSpPr>
            <a:spLocks noChangeArrowheads="1"/>
          </p:cNvSpPr>
          <p:nvPr/>
        </p:nvSpPr>
        <p:spPr bwMode="auto">
          <a:xfrm>
            <a:off x="3925888" y="49784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09" name="Rectangle 97"/>
          <p:cNvSpPr>
            <a:spLocks noChangeArrowheads="1"/>
          </p:cNvSpPr>
          <p:nvPr/>
        </p:nvSpPr>
        <p:spPr bwMode="auto">
          <a:xfrm>
            <a:off x="4208463" y="49784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10" name="Rectangle 98"/>
          <p:cNvSpPr>
            <a:spLocks noChangeArrowheads="1"/>
          </p:cNvSpPr>
          <p:nvPr/>
        </p:nvSpPr>
        <p:spPr bwMode="auto">
          <a:xfrm>
            <a:off x="4491038" y="49784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11" name="Rectangle 99"/>
          <p:cNvSpPr>
            <a:spLocks noChangeArrowheads="1"/>
          </p:cNvSpPr>
          <p:nvPr/>
        </p:nvSpPr>
        <p:spPr bwMode="auto">
          <a:xfrm>
            <a:off x="4773613" y="49784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30</a:t>
            </a:r>
          </a:p>
        </p:txBody>
      </p:sp>
      <p:sp>
        <p:nvSpPr>
          <p:cNvPr id="64612" name="Rectangle 100"/>
          <p:cNvSpPr>
            <a:spLocks noChangeArrowheads="1"/>
          </p:cNvSpPr>
          <p:nvPr/>
        </p:nvSpPr>
        <p:spPr bwMode="auto">
          <a:xfrm>
            <a:off x="5056188" y="49784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30</a:t>
            </a:r>
          </a:p>
        </p:txBody>
      </p:sp>
      <p:sp>
        <p:nvSpPr>
          <p:cNvPr id="64613" name="Rectangle 101"/>
          <p:cNvSpPr>
            <a:spLocks noChangeArrowheads="1"/>
          </p:cNvSpPr>
          <p:nvPr/>
        </p:nvSpPr>
        <p:spPr bwMode="auto">
          <a:xfrm>
            <a:off x="5338763" y="49784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solidFill>
                  <a:srgbClr val="FF0000"/>
                </a:solidFill>
              </a:rPr>
              <a:t>20</a:t>
            </a:r>
          </a:p>
        </p:txBody>
      </p:sp>
      <p:sp>
        <p:nvSpPr>
          <p:cNvPr id="64614" name="Rectangle 102"/>
          <p:cNvSpPr>
            <a:spLocks noChangeArrowheads="1"/>
          </p:cNvSpPr>
          <p:nvPr/>
        </p:nvSpPr>
        <p:spPr bwMode="auto">
          <a:xfrm>
            <a:off x="5621338" y="4978400"/>
            <a:ext cx="282575"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solidFill>
                  <a:srgbClr val="FF0000"/>
                </a:solidFill>
              </a:rPr>
              <a:t>15</a:t>
            </a:r>
          </a:p>
        </p:txBody>
      </p:sp>
      <p:sp>
        <p:nvSpPr>
          <p:cNvPr id="64615" name="Rectangle 103"/>
          <p:cNvSpPr>
            <a:spLocks noChangeArrowheads="1"/>
          </p:cNvSpPr>
          <p:nvPr/>
        </p:nvSpPr>
        <p:spPr bwMode="auto">
          <a:xfrm>
            <a:off x="5903913" y="4978400"/>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15</a:t>
            </a:r>
          </a:p>
        </p:txBody>
      </p:sp>
      <p:sp>
        <p:nvSpPr>
          <p:cNvPr id="64616" name="Rectangle 104"/>
          <p:cNvSpPr>
            <a:spLocks noChangeArrowheads="1"/>
          </p:cNvSpPr>
          <p:nvPr/>
        </p:nvSpPr>
        <p:spPr bwMode="auto">
          <a:xfrm>
            <a:off x="6184900" y="4978400"/>
            <a:ext cx="284163"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17" name="Rectangle 105"/>
          <p:cNvSpPr>
            <a:spLocks noChangeArrowheads="1"/>
          </p:cNvSpPr>
          <p:nvPr/>
        </p:nvSpPr>
        <p:spPr bwMode="auto">
          <a:xfrm>
            <a:off x="6469063" y="4978400"/>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18" name="Rectangle 106"/>
          <p:cNvSpPr>
            <a:spLocks noChangeArrowheads="1"/>
          </p:cNvSpPr>
          <p:nvPr/>
        </p:nvSpPr>
        <p:spPr bwMode="auto">
          <a:xfrm>
            <a:off x="6750050" y="4978400"/>
            <a:ext cx="284163"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19" name="Rectangle 107"/>
          <p:cNvSpPr>
            <a:spLocks noChangeArrowheads="1"/>
          </p:cNvSpPr>
          <p:nvPr/>
        </p:nvSpPr>
        <p:spPr bwMode="auto">
          <a:xfrm>
            <a:off x="7034213" y="4978400"/>
            <a:ext cx="280987" cy="28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600" b="0"/>
              <a:t>40</a:t>
            </a:r>
          </a:p>
        </p:txBody>
      </p:sp>
      <p:sp>
        <p:nvSpPr>
          <p:cNvPr id="64620" name="Line 108"/>
          <p:cNvSpPr>
            <a:spLocks noChangeShapeType="1"/>
          </p:cNvSpPr>
          <p:nvPr/>
        </p:nvSpPr>
        <p:spPr bwMode="auto">
          <a:xfrm flipH="1">
            <a:off x="2740025" y="5408613"/>
            <a:ext cx="2486025" cy="0"/>
          </a:xfrm>
          <a:prstGeom prst="line">
            <a:avLst/>
          </a:prstGeom>
          <a:noFill/>
          <a:ln w="254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621" name="Line 113"/>
          <p:cNvSpPr>
            <a:spLocks noChangeShapeType="1"/>
          </p:cNvSpPr>
          <p:nvPr/>
        </p:nvSpPr>
        <p:spPr bwMode="auto">
          <a:xfrm>
            <a:off x="2514600" y="5373688"/>
            <a:ext cx="55563" cy="112712"/>
          </a:xfrm>
          <a:prstGeom prst="line">
            <a:avLst/>
          </a:prstGeom>
          <a:noFill/>
          <a:ln w="412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622" name="Line 114"/>
          <p:cNvSpPr>
            <a:spLocks noChangeShapeType="1"/>
          </p:cNvSpPr>
          <p:nvPr/>
        </p:nvSpPr>
        <p:spPr bwMode="auto">
          <a:xfrm flipV="1">
            <a:off x="2570163" y="5203825"/>
            <a:ext cx="112712" cy="282575"/>
          </a:xfrm>
          <a:prstGeom prst="line">
            <a:avLst/>
          </a:prstGeom>
          <a:noFill/>
          <a:ln w="412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623" name="Oval 115"/>
          <p:cNvSpPr>
            <a:spLocks noChangeArrowheads="1"/>
          </p:cNvSpPr>
          <p:nvPr/>
        </p:nvSpPr>
        <p:spPr bwMode="auto">
          <a:xfrm>
            <a:off x="7124700" y="3606800"/>
            <a:ext cx="112713" cy="114300"/>
          </a:xfrm>
          <a:prstGeom prst="ellipse">
            <a:avLst/>
          </a:prstGeom>
          <a:solidFill>
            <a:srgbClr val="990033"/>
          </a:soli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4624" name="Oval 117"/>
          <p:cNvSpPr>
            <a:spLocks noChangeArrowheads="1"/>
          </p:cNvSpPr>
          <p:nvPr/>
        </p:nvSpPr>
        <p:spPr bwMode="auto">
          <a:xfrm>
            <a:off x="5426075" y="4511675"/>
            <a:ext cx="114300" cy="112713"/>
          </a:xfrm>
          <a:prstGeom prst="ellipse">
            <a:avLst/>
          </a:prstGeom>
          <a:solidFill>
            <a:srgbClr val="990033"/>
          </a:soli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4625" name="Oval 118"/>
          <p:cNvSpPr>
            <a:spLocks noChangeArrowheads="1"/>
          </p:cNvSpPr>
          <p:nvPr/>
        </p:nvSpPr>
        <p:spPr bwMode="auto">
          <a:xfrm>
            <a:off x="5145088" y="5359400"/>
            <a:ext cx="112712" cy="112713"/>
          </a:xfrm>
          <a:prstGeom prst="ellipse">
            <a:avLst/>
          </a:prstGeom>
          <a:solidFill>
            <a:srgbClr val="990033"/>
          </a:solidFill>
          <a:ln w="9525">
            <a:solidFill>
              <a:schemeClr val="tx1"/>
            </a:solidFill>
            <a:round/>
            <a:headEnd/>
            <a:tailEnd/>
          </a:ln>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tLang="x-none"/>
              <a:t>Qualities</a:t>
            </a:r>
          </a:p>
        </p:txBody>
      </p:sp>
      <p:sp>
        <p:nvSpPr>
          <p:cNvPr id="65538" name="Rectangle 3"/>
          <p:cNvSpPr>
            <a:spLocks noGrp="1" noChangeArrowheads="1"/>
          </p:cNvSpPr>
          <p:nvPr>
            <p:ph type="body" idx="1"/>
          </p:nvPr>
        </p:nvSpPr>
        <p:spPr/>
        <p:txBody>
          <a:bodyPr/>
          <a:lstStyle/>
          <a:p>
            <a:pPr eaLnBrk="1" hangingPunct="1"/>
            <a:r>
              <a:rPr lang="en-US" altLang="x-none"/>
              <a:t>Bowtie supports a Maq*-like alignment policy</a:t>
            </a:r>
          </a:p>
          <a:p>
            <a:pPr lvl="1" eaLnBrk="1" hangingPunct="1"/>
            <a:r>
              <a:rPr lang="en-US" altLang="x-none">
                <a:ea typeface="ＭＳ Ｐゴシック" charset="-128"/>
              </a:rPr>
              <a:t>≤ N mismatches allowed in first L bases on left end</a:t>
            </a:r>
          </a:p>
          <a:p>
            <a:pPr lvl="1" eaLnBrk="1" hangingPunct="1"/>
            <a:r>
              <a:rPr lang="en-US" altLang="x-none">
                <a:ea typeface="ＭＳ Ｐゴシック" charset="-128"/>
              </a:rPr>
              <a:t>Sum of mismatch qualities may not exceed E</a:t>
            </a:r>
          </a:p>
          <a:p>
            <a:pPr lvl="1" eaLnBrk="1" hangingPunct="1"/>
            <a:r>
              <a:rPr lang="en-US" altLang="x-none">
                <a:ea typeface="ＭＳ Ｐゴシック" charset="-128"/>
              </a:rPr>
              <a:t>N, L and E configured with </a:t>
            </a:r>
            <a:r>
              <a:rPr lang="en-US" altLang="x-none" b="1">
                <a:latin typeface="Courier New" charset="0"/>
                <a:ea typeface="ＭＳ Ｐゴシック" charset="-128"/>
              </a:rPr>
              <a:t>-n</a:t>
            </a:r>
            <a:r>
              <a:rPr lang="en-US" altLang="x-none">
                <a:ea typeface="ＭＳ Ｐゴシック" charset="-128"/>
              </a:rPr>
              <a:t>, </a:t>
            </a:r>
            <a:r>
              <a:rPr lang="en-US" altLang="x-none" b="1">
                <a:latin typeface="Courier New" charset="0"/>
                <a:ea typeface="ＭＳ Ｐゴシック" charset="-128"/>
              </a:rPr>
              <a:t>-l</a:t>
            </a:r>
            <a:r>
              <a:rPr lang="en-US" altLang="x-none">
                <a:ea typeface="ＭＳ Ｐゴシック" charset="-128"/>
              </a:rPr>
              <a:t>, </a:t>
            </a:r>
            <a:r>
              <a:rPr lang="en-US" altLang="x-none" b="1">
                <a:latin typeface="Courier New" charset="0"/>
                <a:ea typeface="ＭＳ Ｐゴシック" charset="-128"/>
              </a:rPr>
              <a:t>-e</a:t>
            </a:r>
            <a:endParaRPr lang="en-US" altLang="x-none">
              <a:ea typeface="ＭＳ Ｐゴシック" charset="-128"/>
            </a:endParaRPr>
          </a:p>
          <a:p>
            <a:pPr lvl="1" eaLnBrk="1" hangingPunct="1"/>
            <a:r>
              <a:rPr lang="en-US" altLang="x-none">
                <a:ea typeface="ＭＳ Ｐゴシック" charset="-128"/>
              </a:rPr>
              <a:t>E.g.:</a:t>
            </a: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a:ea typeface="ＭＳ Ｐゴシック" charset="-128"/>
            </a:endParaRPr>
          </a:p>
          <a:p>
            <a:pPr lvl="1" eaLnBrk="1" hangingPunct="1"/>
            <a:endParaRPr lang="en-US" altLang="x-none" sz="1000">
              <a:ea typeface="ＭＳ Ｐゴシック" charset="-128"/>
            </a:endParaRPr>
          </a:p>
          <a:p>
            <a:pPr lvl="1" eaLnBrk="1" hangingPunct="1"/>
            <a:r>
              <a:rPr lang="en-US" altLang="x-none">
                <a:ea typeface="ＭＳ Ｐゴシック" charset="-128"/>
              </a:rPr>
              <a:t>Maq-like is Bowtie</a:t>
            </a:r>
            <a:r>
              <a:rPr lang="ja-JP" altLang="en-US">
                <a:ea typeface="ＭＳ Ｐゴシック" charset="-128"/>
              </a:rPr>
              <a:t>’</a:t>
            </a:r>
            <a:r>
              <a:rPr lang="en-US" altLang="ja-JP">
                <a:ea typeface="ＭＳ Ｐゴシック" charset="-128"/>
              </a:rPr>
              <a:t>s default mode (N=2, L=28, E=70)</a:t>
            </a:r>
            <a:endParaRPr lang="en-US" altLang="x-none">
              <a:ea typeface="ＭＳ Ｐゴシック" charset="-128"/>
            </a:endParaRPr>
          </a:p>
        </p:txBody>
      </p:sp>
      <p:sp>
        <p:nvSpPr>
          <p:cNvPr id="65539" name="Text Box 4"/>
          <p:cNvSpPr txBox="1">
            <a:spLocks noChangeArrowheads="1"/>
          </p:cNvSpPr>
          <p:nvPr/>
        </p:nvSpPr>
        <p:spPr bwMode="auto">
          <a:xfrm>
            <a:off x="533400" y="5942013"/>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800" b="0">
                <a:latin typeface="Tahoma" charset="0"/>
              </a:rPr>
              <a:t>* Li H, Ruan J, Durbin R: Mapping short DNA sequencing reads and calling variants using mapping quality scores. </a:t>
            </a:r>
            <a:r>
              <a:rPr lang="en-US" altLang="x-none" sz="1800" b="0" i="1">
                <a:latin typeface="Tahoma" charset="0"/>
              </a:rPr>
              <a:t>Genome Res </a:t>
            </a:r>
            <a:r>
              <a:rPr lang="en-US" altLang="x-none" sz="1800" b="0">
                <a:latin typeface="Tahoma" charset="0"/>
              </a:rPr>
              <a:t>2008. </a:t>
            </a:r>
          </a:p>
        </p:txBody>
      </p:sp>
      <p:sp>
        <p:nvSpPr>
          <p:cNvPr id="65540" name="Rectangle 21"/>
          <p:cNvSpPr>
            <a:spLocks noChangeArrowheads="1"/>
          </p:cNvSpPr>
          <p:nvPr/>
        </p:nvSpPr>
        <p:spPr bwMode="auto">
          <a:xfrm>
            <a:off x="1600200"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G</a:t>
            </a:r>
          </a:p>
        </p:txBody>
      </p:sp>
      <p:sp>
        <p:nvSpPr>
          <p:cNvPr id="65541" name="Rectangle 22"/>
          <p:cNvSpPr>
            <a:spLocks noChangeArrowheads="1"/>
          </p:cNvSpPr>
          <p:nvPr/>
        </p:nvSpPr>
        <p:spPr bwMode="auto">
          <a:xfrm>
            <a:off x="1847850" y="3997325"/>
            <a:ext cx="246063"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C</a:t>
            </a:r>
          </a:p>
        </p:txBody>
      </p:sp>
      <p:sp>
        <p:nvSpPr>
          <p:cNvPr id="65542" name="Rectangle 23"/>
          <p:cNvSpPr>
            <a:spLocks noChangeArrowheads="1"/>
          </p:cNvSpPr>
          <p:nvPr/>
        </p:nvSpPr>
        <p:spPr bwMode="auto">
          <a:xfrm>
            <a:off x="2093913"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C</a:t>
            </a:r>
          </a:p>
        </p:txBody>
      </p:sp>
      <p:sp>
        <p:nvSpPr>
          <p:cNvPr id="65543" name="Rectangle 24"/>
          <p:cNvSpPr>
            <a:spLocks noChangeArrowheads="1"/>
          </p:cNvSpPr>
          <p:nvPr/>
        </p:nvSpPr>
        <p:spPr bwMode="auto">
          <a:xfrm>
            <a:off x="2341563"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A</a:t>
            </a:r>
          </a:p>
        </p:txBody>
      </p:sp>
      <p:sp>
        <p:nvSpPr>
          <p:cNvPr id="65544" name="Rectangle 25"/>
          <p:cNvSpPr>
            <a:spLocks noChangeArrowheads="1"/>
          </p:cNvSpPr>
          <p:nvPr/>
        </p:nvSpPr>
        <p:spPr bwMode="auto">
          <a:xfrm>
            <a:off x="2589213"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T</a:t>
            </a:r>
          </a:p>
        </p:txBody>
      </p:sp>
      <p:sp>
        <p:nvSpPr>
          <p:cNvPr id="65545" name="Rectangle 26"/>
          <p:cNvSpPr>
            <a:spLocks noChangeArrowheads="1"/>
          </p:cNvSpPr>
          <p:nvPr/>
        </p:nvSpPr>
        <p:spPr bwMode="auto">
          <a:xfrm>
            <a:off x="2836863" y="3997325"/>
            <a:ext cx="246062"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A</a:t>
            </a:r>
          </a:p>
        </p:txBody>
      </p:sp>
      <p:sp>
        <p:nvSpPr>
          <p:cNvPr id="65546" name="Rectangle 27"/>
          <p:cNvSpPr>
            <a:spLocks noChangeArrowheads="1"/>
          </p:cNvSpPr>
          <p:nvPr/>
        </p:nvSpPr>
        <p:spPr bwMode="auto">
          <a:xfrm>
            <a:off x="3082925"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C</a:t>
            </a:r>
          </a:p>
        </p:txBody>
      </p:sp>
      <p:sp>
        <p:nvSpPr>
          <p:cNvPr id="65547" name="Rectangle 28"/>
          <p:cNvSpPr>
            <a:spLocks noChangeArrowheads="1"/>
          </p:cNvSpPr>
          <p:nvPr/>
        </p:nvSpPr>
        <p:spPr bwMode="auto">
          <a:xfrm>
            <a:off x="3330575"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G</a:t>
            </a:r>
          </a:p>
        </p:txBody>
      </p:sp>
      <p:sp>
        <p:nvSpPr>
          <p:cNvPr id="65548" name="Rectangle 29"/>
          <p:cNvSpPr>
            <a:spLocks noChangeArrowheads="1"/>
          </p:cNvSpPr>
          <p:nvPr/>
        </p:nvSpPr>
        <p:spPr bwMode="auto">
          <a:xfrm>
            <a:off x="3578225" y="3997325"/>
            <a:ext cx="246063"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G</a:t>
            </a:r>
          </a:p>
        </p:txBody>
      </p:sp>
      <p:sp>
        <p:nvSpPr>
          <p:cNvPr id="65549" name="Rectangle 30"/>
          <p:cNvSpPr>
            <a:spLocks noChangeArrowheads="1"/>
          </p:cNvSpPr>
          <p:nvPr/>
        </p:nvSpPr>
        <p:spPr bwMode="auto">
          <a:xfrm>
            <a:off x="3824288"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solidFill>
                  <a:srgbClr val="FF0000"/>
                </a:solidFill>
              </a:rPr>
              <a:t>G</a:t>
            </a:r>
          </a:p>
        </p:txBody>
      </p:sp>
      <p:sp>
        <p:nvSpPr>
          <p:cNvPr id="65550" name="Rectangle 31"/>
          <p:cNvSpPr>
            <a:spLocks noChangeArrowheads="1"/>
          </p:cNvSpPr>
          <p:nvPr/>
        </p:nvSpPr>
        <p:spPr bwMode="auto">
          <a:xfrm>
            <a:off x="4071938"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solidFill>
                  <a:srgbClr val="FF0000"/>
                </a:solidFill>
              </a:rPr>
              <a:t>C</a:t>
            </a:r>
          </a:p>
        </p:txBody>
      </p:sp>
      <p:sp>
        <p:nvSpPr>
          <p:cNvPr id="65551" name="Rectangle 32"/>
          <p:cNvSpPr>
            <a:spLocks noChangeArrowheads="1"/>
          </p:cNvSpPr>
          <p:nvPr/>
        </p:nvSpPr>
        <p:spPr bwMode="auto">
          <a:xfrm>
            <a:off x="4319588" y="3997325"/>
            <a:ext cx="246062"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T</a:t>
            </a:r>
          </a:p>
        </p:txBody>
      </p:sp>
      <p:sp>
        <p:nvSpPr>
          <p:cNvPr id="65552" name="Rectangle 33"/>
          <p:cNvSpPr>
            <a:spLocks noChangeArrowheads="1"/>
          </p:cNvSpPr>
          <p:nvPr/>
        </p:nvSpPr>
        <p:spPr bwMode="auto">
          <a:xfrm>
            <a:off x="4565650"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A</a:t>
            </a:r>
          </a:p>
        </p:txBody>
      </p:sp>
      <p:sp>
        <p:nvSpPr>
          <p:cNvPr id="65553" name="Rectangle 34"/>
          <p:cNvSpPr>
            <a:spLocks noChangeArrowheads="1"/>
          </p:cNvSpPr>
          <p:nvPr/>
        </p:nvSpPr>
        <p:spPr bwMode="auto">
          <a:xfrm>
            <a:off x="4813300"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G</a:t>
            </a:r>
          </a:p>
        </p:txBody>
      </p:sp>
      <p:sp>
        <p:nvSpPr>
          <p:cNvPr id="65554" name="Rectangle 35"/>
          <p:cNvSpPr>
            <a:spLocks noChangeArrowheads="1"/>
          </p:cNvSpPr>
          <p:nvPr/>
        </p:nvSpPr>
        <p:spPr bwMode="auto">
          <a:xfrm>
            <a:off x="5060950" y="399732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solidFill>
                  <a:srgbClr val="FF0000"/>
                </a:solidFill>
              </a:rPr>
              <a:t>C</a:t>
            </a:r>
          </a:p>
        </p:txBody>
      </p:sp>
      <p:sp>
        <p:nvSpPr>
          <p:cNvPr id="65555" name="Rectangle 36"/>
          <p:cNvSpPr>
            <a:spLocks noChangeArrowheads="1"/>
          </p:cNvSpPr>
          <p:nvPr/>
        </p:nvSpPr>
        <p:spPr bwMode="auto">
          <a:xfrm>
            <a:off x="5308600" y="3997325"/>
            <a:ext cx="246063"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solidFill>
                  <a:srgbClr val="FF0000"/>
                </a:solidFill>
              </a:rPr>
              <a:t>C</a:t>
            </a:r>
          </a:p>
        </p:txBody>
      </p:sp>
      <p:sp>
        <p:nvSpPr>
          <p:cNvPr id="65556" name="Rectangle 37"/>
          <p:cNvSpPr>
            <a:spLocks noChangeArrowheads="1"/>
          </p:cNvSpPr>
          <p:nvPr/>
        </p:nvSpPr>
        <p:spPr bwMode="auto">
          <a:xfrm>
            <a:off x="1600200"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40</a:t>
            </a:r>
          </a:p>
        </p:txBody>
      </p:sp>
      <p:sp>
        <p:nvSpPr>
          <p:cNvPr id="65557" name="Rectangle 38"/>
          <p:cNvSpPr>
            <a:spLocks noChangeArrowheads="1"/>
          </p:cNvSpPr>
          <p:nvPr/>
        </p:nvSpPr>
        <p:spPr bwMode="auto">
          <a:xfrm>
            <a:off x="1847850" y="4244975"/>
            <a:ext cx="246063"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40</a:t>
            </a:r>
          </a:p>
        </p:txBody>
      </p:sp>
      <p:sp>
        <p:nvSpPr>
          <p:cNvPr id="65558" name="Rectangle 39"/>
          <p:cNvSpPr>
            <a:spLocks noChangeArrowheads="1"/>
          </p:cNvSpPr>
          <p:nvPr/>
        </p:nvSpPr>
        <p:spPr bwMode="auto">
          <a:xfrm>
            <a:off x="2093913"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35</a:t>
            </a:r>
          </a:p>
        </p:txBody>
      </p:sp>
      <p:sp>
        <p:nvSpPr>
          <p:cNvPr id="65559" name="Rectangle 40"/>
          <p:cNvSpPr>
            <a:spLocks noChangeArrowheads="1"/>
          </p:cNvSpPr>
          <p:nvPr/>
        </p:nvSpPr>
        <p:spPr bwMode="auto">
          <a:xfrm>
            <a:off x="2341563"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40</a:t>
            </a:r>
          </a:p>
        </p:txBody>
      </p:sp>
      <p:sp>
        <p:nvSpPr>
          <p:cNvPr id="65560" name="Rectangle 41"/>
          <p:cNvSpPr>
            <a:spLocks noChangeArrowheads="1"/>
          </p:cNvSpPr>
          <p:nvPr/>
        </p:nvSpPr>
        <p:spPr bwMode="auto">
          <a:xfrm>
            <a:off x="2589213"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40</a:t>
            </a:r>
          </a:p>
        </p:txBody>
      </p:sp>
      <p:sp>
        <p:nvSpPr>
          <p:cNvPr id="65561" name="Rectangle 42"/>
          <p:cNvSpPr>
            <a:spLocks noChangeArrowheads="1"/>
          </p:cNvSpPr>
          <p:nvPr/>
        </p:nvSpPr>
        <p:spPr bwMode="auto">
          <a:xfrm>
            <a:off x="2836863" y="4244975"/>
            <a:ext cx="246062"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40</a:t>
            </a:r>
          </a:p>
        </p:txBody>
      </p:sp>
      <p:sp>
        <p:nvSpPr>
          <p:cNvPr id="65562" name="Rectangle 43"/>
          <p:cNvSpPr>
            <a:spLocks noChangeArrowheads="1"/>
          </p:cNvSpPr>
          <p:nvPr/>
        </p:nvSpPr>
        <p:spPr bwMode="auto">
          <a:xfrm>
            <a:off x="3082925"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40</a:t>
            </a:r>
          </a:p>
        </p:txBody>
      </p:sp>
      <p:sp>
        <p:nvSpPr>
          <p:cNvPr id="65563" name="Rectangle 44"/>
          <p:cNvSpPr>
            <a:spLocks noChangeArrowheads="1"/>
          </p:cNvSpPr>
          <p:nvPr/>
        </p:nvSpPr>
        <p:spPr bwMode="auto">
          <a:xfrm>
            <a:off x="3330575"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30</a:t>
            </a:r>
          </a:p>
        </p:txBody>
      </p:sp>
      <p:sp>
        <p:nvSpPr>
          <p:cNvPr id="65564" name="Rectangle 45"/>
          <p:cNvSpPr>
            <a:spLocks noChangeArrowheads="1"/>
          </p:cNvSpPr>
          <p:nvPr/>
        </p:nvSpPr>
        <p:spPr bwMode="auto">
          <a:xfrm>
            <a:off x="3578225" y="4244975"/>
            <a:ext cx="246063"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30</a:t>
            </a:r>
          </a:p>
        </p:txBody>
      </p:sp>
      <p:sp>
        <p:nvSpPr>
          <p:cNvPr id="65565" name="Rectangle 46"/>
          <p:cNvSpPr>
            <a:spLocks noChangeArrowheads="1"/>
          </p:cNvSpPr>
          <p:nvPr/>
        </p:nvSpPr>
        <p:spPr bwMode="auto">
          <a:xfrm>
            <a:off x="3824288"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solidFill>
                  <a:srgbClr val="FF0000"/>
                </a:solidFill>
              </a:rPr>
              <a:t>20</a:t>
            </a:r>
          </a:p>
        </p:txBody>
      </p:sp>
      <p:sp>
        <p:nvSpPr>
          <p:cNvPr id="65566" name="Rectangle 47"/>
          <p:cNvSpPr>
            <a:spLocks noChangeArrowheads="1"/>
          </p:cNvSpPr>
          <p:nvPr/>
        </p:nvSpPr>
        <p:spPr bwMode="auto">
          <a:xfrm>
            <a:off x="4071938"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solidFill>
                  <a:srgbClr val="FF0000"/>
                </a:solidFill>
              </a:rPr>
              <a:t>15</a:t>
            </a:r>
          </a:p>
        </p:txBody>
      </p:sp>
      <p:sp>
        <p:nvSpPr>
          <p:cNvPr id="65567" name="Rectangle 48"/>
          <p:cNvSpPr>
            <a:spLocks noChangeArrowheads="1"/>
          </p:cNvSpPr>
          <p:nvPr/>
        </p:nvSpPr>
        <p:spPr bwMode="auto">
          <a:xfrm>
            <a:off x="4319588" y="4244975"/>
            <a:ext cx="246062"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15</a:t>
            </a:r>
          </a:p>
        </p:txBody>
      </p:sp>
      <p:sp>
        <p:nvSpPr>
          <p:cNvPr id="65568" name="Rectangle 49"/>
          <p:cNvSpPr>
            <a:spLocks noChangeArrowheads="1"/>
          </p:cNvSpPr>
          <p:nvPr/>
        </p:nvSpPr>
        <p:spPr bwMode="auto">
          <a:xfrm>
            <a:off x="4565650"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40</a:t>
            </a:r>
          </a:p>
        </p:txBody>
      </p:sp>
      <p:sp>
        <p:nvSpPr>
          <p:cNvPr id="65569" name="Rectangle 50"/>
          <p:cNvSpPr>
            <a:spLocks noChangeArrowheads="1"/>
          </p:cNvSpPr>
          <p:nvPr/>
        </p:nvSpPr>
        <p:spPr bwMode="auto">
          <a:xfrm>
            <a:off x="4813300"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t>25</a:t>
            </a:r>
          </a:p>
        </p:txBody>
      </p:sp>
      <p:sp>
        <p:nvSpPr>
          <p:cNvPr id="65570" name="Rectangle 51"/>
          <p:cNvSpPr>
            <a:spLocks noChangeArrowheads="1"/>
          </p:cNvSpPr>
          <p:nvPr/>
        </p:nvSpPr>
        <p:spPr bwMode="auto">
          <a:xfrm>
            <a:off x="5060950" y="4244975"/>
            <a:ext cx="24765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solidFill>
                  <a:srgbClr val="FF0000"/>
                </a:solidFill>
              </a:rPr>
              <a:t>5</a:t>
            </a:r>
          </a:p>
        </p:txBody>
      </p:sp>
      <p:sp>
        <p:nvSpPr>
          <p:cNvPr id="65571" name="Rectangle 52"/>
          <p:cNvSpPr>
            <a:spLocks noChangeArrowheads="1"/>
          </p:cNvSpPr>
          <p:nvPr/>
        </p:nvSpPr>
        <p:spPr bwMode="auto">
          <a:xfrm>
            <a:off x="5308600" y="4244975"/>
            <a:ext cx="246063"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eaLnBrk="1" hangingPunct="1"/>
            <a:r>
              <a:rPr lang="en-US" altLang="x-none" sz="1400" b="0">
                <a:solidFill>
                  <a:srgbClr val="FF0000"/>
                </a:solidFill>
              </a:rPr>
              <a:t>5</a:t>
            </a:r>
          </a:p>
        </p:txBody>
      </p:sp>
      <p:sp>
        <p:nvSpPr>
          <p:cNvPr id="65572" name="AutoShape 53"/>
          <p:cNvSpPr>
            <a:spLocks/>
          </p:cNvSpPr>
          <p:nvPr/>
        </p:nvSpPr>
        <p:spPr bwMode="auto">
          <a:xfrm rot="5400000">
            <a:off x="3001168" y="3174207"/>
            <a:ext cx="163513" cy="2965450"/>
          </a:xfrm>
          <a:prstGeom prst="rightBrace">
            <a:avLst>
              <a:gd name="adj1" fmla="val 1511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5573" name="Text Box 54"/>
          <p:cNvSpPr txBox="1">
            <a:spLocks noChangeArrowheads="1"/>
          </p:cNvSpPr>
          <p:nvPr/>
        </p:nvSpPr>
        <p:spPr bwMode="auto">
          <a:xfrm>
            <a:off x="2671763" y="4738688"/>
            <a:ext cx="69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L=12</a:t>
            </a:r>
          </a:p>
        </p:txBody>
      </p:sp>
      <p:sp>
        <p:nvSpPr>
          <p:cNvPr id="65574" name="Text Box 55"/>
          <p:cNvSpPr txBox="1">
            <a:spLocks noChangeArrowheads="1"/>
          </p:cNvSpPr>
          <p:nvPr/>
        </p:nvSpPr>
        <p:spPr bwMode="auto">
          <a:xfrm>
            <a:off x="4016375" y="473868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800" b="0"/>
              <a:t>E=50, N=2</a:t>
            </a:r>
          </a:p>
        </p:txBody>
      </p:sp>
      <p:grpSp>
        <p:nvGrpSpPr>
          <p:cNvPr id="65575" name="Group 64"/>
          <p:cNvGrpSpPr>
            <a:grpSpLocks/>
          </p:cNvGrpSpPr>
          <p:nvPr/>
        </p:nvGrpSpPr>
        <p:grpSpPr bwMode="auto">
          <a:xfrm>
            <a:off x="5472113" y="4311650"/>
            <a:ext cx="395287" cy="660400"/>
            <a:chOff x="3744" y="2640"/>
            <a:chExt cx="144" cy="240"/>
          </a:xfrm>
        </p:grpSpPr>
        <p:sp>
          <p:nvSpPr>
            <p:cNvPr id="65586" name="Line 56"/>
            <p:cNvSpPr>
              <a:spLocks noChangeShapeType="1"/>
            </p:cNvSpPr>
            <p:nvPr/>
          </p:nvSpPr>
          <p:spPr bwMode="auto">
            <a:xfrm>
              <a:off x="3744" y="2784"/>
              <a:ext cx="48" cy="96"/>
            </a:xfrm>
            <a:prstGeom prst="line">
              <a:avLst/>
            </a:prstGeom>
            <a:noFill/>
            <a:ln w="412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7" name="Line 57"/>
            <p:cNvSpPr>
              <a:spLocks noChangeShapeType="1"/>
            </p:cNvSpPr>
            <p:nvPr/>
          </p:nvSpPr>
          <p:spPr bwMode="auto">
            <a:xfrm flipV="1">
              <a:off x="3792" y="2640"/>
              <a:ext cx="96" cy="240"/>
            </a:xfrm>
            <a:prstGeom prst="line">
              <a:avLst/>
            </a:prstGeom>
            <a:noFill/>
            <a:ln w="412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76" name="Text Box 58"/>
          <p:cNvSpPr txBox="1">
            <a:spLocks noChangeArrowheads="1"/>
          </p:cNvSpPr>
          <p:nvPr/>
        </p:nvSpPr>
        <p:spPr bwMode="auto">
          <a:xfrm>
            <a:off x="6019800" y="3973513"/>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800" b="0">
                <a:latin typeface="Tahoma" charset="0"/>
              </a:rPr>
              <a:t>If N &lt; 2</a:t>
            </a:r>
          </a:p>
        </p:txBody>
      </p:sp>
      <p:sp>
        <p:nvSpPr>
          <p:cNvPr id="65577" name="Text Box 59"/>
          <p:cNvSpPr txBox="1">
            <a:spLocks noChangeArrowheads="1"/>
          </p:cNvSpPr>
          <p:nvPr/>
        </p:nvSpPr>
        <p:spPr bwMode="auto">
          <a:xfrm>
            <a:off x="6019800" y="42926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800" b="0">
                <a:latin typeface="Tahoma" charset="0"/>
              </a:rPr>
              <a:t>If E &lt; 45</a:t>
            </a:r>
          </a:p>
        </p:txBody>
      </p:sp>
      <p:sp>
        <p:nvSpPr>
          <p:cNvPr id="65578" name="Oval 60"/>
          <p:cNvSpPr>
            <a:spLocks noChangeArrowheads="1"/>
          </p:cNvSpPr>
          <p:nvPr/>
        </p:nvSpPr>
        <p:spPr bwMode="auto">
          <a:xfrm>
            <a:off x="7162800" y="4049713"/>
            <a:ext cx="228600" cy="228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5579" name="Line 61"/>
          <p:cNvSpPr>
            <a:spLocks noChangeShapeType="1"/>
          </p:cNvSpPr>
          <p:nvPr/>
        </p:nvSpPr>
        <p:spPr bwMode="auto">
          <a:xfrm flipH="1" flipV="1">
            <a:off x="7205663" y="4092575"/>
            <a:ext cx="152400" cy="152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0" name="Oval 62"/>
          <p:cNvSpPr>
            <a:spLocks noChangeArrowheads="1"/>
          </p:cNvSpPr>
          <p:nvPr/>
        </p:nvSpPr>
        <p:spPr bwMode="auto">
          <a:xfrm>
            <a:off x="7162800" y="4354513"/>
            <a:ext cx="228600" cy="2286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65581" name="Line 63"/>
          <p:cNvSpPr>
            <a:spLocks noChangeShapeType="1"/>
          </p:cNvSpPr>
          <p:nvPr/>
        </p:nvSpPr>
        <p:spPr bwMode="auto">
          <a:xfrm flipH="1" flipV="1">
            <a:off x="7205663" y="4397375"/>
            <a:ext cx="152400" cy="1524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2" name="Text Box 65"/>
          <p:cNvSpPr txBox="1">
            <a:spLocks noChangeArrowheads="1"/>
          </p:cNvSpPr>
          <p:nvPr/>
        </p:nvSpPr>
        <p:spPr bwMode="auto">
          <a:xfrm>
            <a:off x="6019800" y="45974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800" b="0">
                <a:latin typeface="Tahoma" charset="0"/>
              </a:rPr>
              <a:t>If L &lt; 9 and N &lt; 2</a:t>
            </a:r>
          </a:p>
        </p:txBody>
      </p:sp>
      <p:grpSp>
        <p:nvGrpSpPr>
          <p:cNvPr id="65583" name="Group 66"/>
          <p:cNvGrpSpPr>
            <a:grpSpLocks/>
          </p:cNvGrpSpPr>
          <p:nvPr/>
        </p:nvGrpSpPr>
        <p:grpSpPr bwMode="auto">
          <a:xfrm>
            <a:off x="8153400" y="4583113"/>
            <a:ext cx="228600" cy="381000"/>
            <a:chOff x="3744" y="2640"/>
            <a:chExt cx="144" cy="240"/>
          </a:xfrm>
        </p:grpSpPr>
        <p:sp>
          <p:nvSpPr>
            <p:cNvPr id="65584" name="Line 67"/>
            <p:cNvSpPr>
              <a:spLocks noChangeShapeType="1"/>
            </p:cNvSpPr>
            <p:nvPr/>
          </p:nvSpPr>
          <p:spPr bwMode="auto">
            <a:xfrm>
              <a:off x="3744" y="2784"/>
              <a:ext cx="48" cy="96"/>
            </a:xfrm>
            <a:prstGeom prst="line">
              <a:avLst/>
            </a:prstGeom>
            <a:noFill/>
            <a:ln w="412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5" name="Line 68"/>
            <p:cNvSpPr>
              <a:spLocks noChangeShapeType="1"/>
            </p:cNvSpPr>
            <p:nvPr/>
          </p:nvSpPr>
          <p:spPr bwMode="auto">
            <a:xfrm flipV="1">
              <a:off x="3792" y="2640"/>
              <a:ext cx="96" cy="240"/>
            </a:xfrm>
            <a:prstGeom prst="line">
              <a:avLst/>
            </a:prstGeom>
            <a:noFill/>
            <a:ln w="412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tLang="x-none"/>
              <a:t>Implementation</a:t>
            </a:r>
          </a:p>
        </p:txBody>
      </p:sp>
      <p:sp>
        <p:nvSpPr>
          <p:cNvPr id="66562" name="Rectangle 3"/>
          <p:cNvSpPr>
            <a:spLocks noGrp="1" noChangeArrowheads="1"/>
          </p:cNvSpPr>
          <p:nvPr>
            <p:ph type="body" idx="1"/>
          </p:nvPr>
        </p:nvSpPr>
        <p:spPr>
          <a:xfrm>
            <a:off x="457200" y="1600200"/>
            <a:ext cx="8229600" cy="4953000"/>
          </a:xfrm>
        </p:spPr>
        <p:txBody>
          <a:bodyPr/>
          <a:lstStyle/>
          <a:p>
            <a:pPr eaLnBrk="1" hangingPunct="1">
              <a:lnSpc>
                <a:spcPct val="90000"/>
              </a:lnSpc>
            </a:pPr>
            <a:r>
              <a:rPr lang="en-US" altLang="x-none"/>
              <a:t>Free, Open Source under Artistic License</a:t>
            </a:r>
          </a:p>
          <a:p>
            <a:pPr eaLnBrk="1" hangingPunct="1">
              <a:lnSpc>
                <a:spcPct val="90000"/>
              </a:lnSpc>
            </a:pPr>
            <a:r>
              <a:rPr lang="en-US" altLang="x-none"/>
              <a:t>C++</a:t>
            </a:r>
          </a:p>
          <a:p>
            <a:pPr eaLnBrk="1" hangingPunct="1">
              <a:lnSpc>
                <a:spcPct val="90000"/>
              </a:lnSpc>
            </a:pPr>
            <a:r>
              <a:rPr lang="en-US" altLang="x-none"/>
              <a:t>Uses SeqAn* library (http://www.seqan.de)</a:t>
            </a:r>
          </a:p>
          <a:p>
            <a:pPr eaLnBrk="1" hangingPunct="1">
              <a:lnSpc>
                <a:spcPct val="90000"/>
              </a:lnSpc>
            </a:pPr>
            <a:r>
              <a:rPr lang="en-US" altLang="x-none"/>
              <a:t>Uses POSIX threads to exploit parallelism</a:t>
            </a:r>
          </a:p>
          <a:p>
            <a:pPr eaLnBrk="1" hangingPunct="1">
              <a:lnSpc>
                <a:spcPct val="90000"/>
              </a:lnSpc>
            </a:pPr>
            <a:r>
              <a:rPr lang="en-US" altLang="x-none" b="1">
                <a:latin typeface="Courier New" charset="0"/>
              </a:rPr>
              <a:t>bowtie-build</a:t>
            </a:r>
            <a:r>
              <a:rPr lang="en-US" altLang="x-none"/>
              <a:t> is the indexer</a:t>
            </a:r>
          </a:p>
          <a:p>
            <a:pPr eaLnBrk="1" hangingPunct="1">
              <a:lnSpc>
                <a:spcPct val="90000"/>
              </a:lnSpc>
            </a:pPr>
            <a:r>
              <a:rPr lang="en-US" altLang="x-none" b="1">
                <a:latin typeface="Courier New" charset="0"/>
              </a:rPr>
              <a:t>bowtie</a:t>
            </a:r>
            <a:r>
              <a:rPr lang="en-US" altLang="x-none" b="1"/>
              <a:t> </a:t>
            </a:r>
            <a:r>
              <a:rPr lang="en-US" altLang="x-none"/>
              <a:t>is the aligner</a:t>
            </a:r>
          </a:p>
          <a:p>
            <a:pPr eaLnBrk="1" hangingPunct="1">
              <a:lnSpc>
                <a:spcPct val="90000"/>
              </a:lnSpc>
            </a:pPr>
            <a:r>
              <a:rPr lang="en-US" altLang="x-none" b="1">
                <a:latin typeface="Courier New" charset="0"/>
              </a:rPr>
              <a:t>bowtie-convert</a:t>
            </a:r>
            <a:r>
              <a:rPr lang="en-US" altLang="x-none"/>
              <a:t> converts Bowtie</a:t>
            </a:r>
            <a:r>
              <a:rPr lang="ja-JP" altLang="en-US"/>
              <a:t>’</a:t>
            </a:r>
            <a:r>
              <a:rPr lang="en-US" altLang="ja-JP"/>
              <a:t>s alignment output format to Maq</a:t>
            </a:r>
            <a:r>
              <a:rPr lang="ja-JP" altLang="en-US"/>
              <a:t>’</a:t>
            </a:r>
            <a:r>
              <a:rPr lang="en-US" altLang="ja-JP"/>
              <a:t>s </a:t>
            </a:r>
            <a:r>
              <a:rPr lang="en-US" altLang="ja-JP" b="1">
                <a:latin typeface="Courier New" charset="0"/>
              </a:rPr>
              <a:t>.map</a:t>
            </a:r>
            <a:r>
              <a:rPr lang="en-US" altLang="ja-JP"/>
              <a:t> format</a:t>
            </a:r>
          </a:p>
          <a:p>
            <a:pPr lvl="1" eaLnBrk="1" hangingPunct="1">
              <a:lnSpc>
                <a:spcPct val="90000"/>
              </a:lnSpc>
            </a:pPr>
            <a:r>
              <a:rPr lang="en-US" altLang="x-none">
                <a:ea typeface="ＭＳ Ｐゴシック" charset="-128"/>
              </a:rPr>
              <a:t>Users may leverage tools in the Maq suite, e.g., </a:t>
            </a:r>
            <a:r>
              <a:rPr lang="en-US" altLang="x-none" b="1">
                <a:latin typeface="Courier New" charset="0"/>
                <a:ea typeface="ＭＳ Ｐゴシック" charset="-128"/>
              </a:rPr>
              <a:t>maq assemble</a:t>
            </a:r>
            <a:r>
              <a:rPr lang="en-US" altLang="x-none">
                <a:ea typeface="ＭＳ Ｐゴシック" charset="-128"/>
              </a:rPr>
              <a:t>, </a:t>
            </a:r>
            <a:r>
              <a:rPr lang="en-US" altLang="x-none" b="1">
                <a:latin typeface="Courier New" charset="0"/>
                <a:ea typeface="ＭＳ Ｐゴシック" charset="-128"/>
              </a:rPr>
              <a:t>maq cns2snp</a:t>
            </a:r>
          </a:p>
          <a:p>
            <a:pPr lvl="1" eaLnBrk="1" hangingPunct="1">
              <a:lnSpc>
                <a:spcPct val="90000"/>
              </a:lnSpc>
            </a:pPr>
            <a:r>
              <a:rPr lang="en-US" altLang="x-none">
                <a:ea typeface="ＭＳ Ｐゴシック" charset="-128"/>
              </a:rPr>
              <a:t>Uses code from Maq</a:t>
            </a:r>
          </a:p>
        </p:txBody>
      </p:sp>
      <p:sp>
        <p:nvSpPr>
          <p:cNvPr id="66563" name="Text Box 5"/>
          <p:cNvSpPr txBox="1">
            <a:spLocks noChangeArrowheads="1"/>
          </p:cNvSpPr>
          <p:nvPr/>
        </p:nvSpPr>
        <p:spPr bwMode="auto">
          <a:xfrm>
            <a:off x="533400" y="6248400"/>
            <a:ext cx="8458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600" b="0">
                <a:latin typeface="Tahoma" charset="0"/>
              </a:rPr>
              <a:t>* Doring A, Weese D, Rausch T, Reinert K: SeqAn an efficient, generic C++ library for sequence analysis. </a:t>
            </a:r>
            <a:r>
              <a:rPr lang="en-US" altLang="x-none" sz="1600" b="0" i="1">
                <a:latin typeface="Tahoma" charset="0"/>
              </a:rPr>
              <a:t>BMC Bioinformatics </a:t>
            </a:r>
            <a:r>
              <a:rPr lang="en-US" altLang="x-none" sz="1600" b="0">
                <a:latin typeface="Tahoma" charset="0"/>
              </a:rPr>
              <a:t>2008, 9:11.</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x-none"/>
              <a:t>The Data: FASTQ</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0104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tLang="x-none"/>
              <a:t>http://bowtie-bio.sf.net</a:t>
            </a:r>
          </a:p>
        </p:txBody>
      </p:sp>
      <p:pic>
        <p:nvPicPr>
          <p:cNvPr id="67586" name="Picture 4"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63650"/>
            <a:ext cx="84582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tLang="x-none"/>
              <a:t>Indexing Performance</a:t>
            </a:r>
          </a:p>
        </p:txBody>
      </p:sp>
      <p:sp>
        <p:nvSpPr>
          <p:cNvPr id="68610" name="Rectangle 3"/>
          <p:cNvSpPr>
            <a:spLocks noGrp="1" noChangeArrowheads="1"/>
          </p:cNvSpPr>
          <p:nvPr>
            <p:ph type="body" sz="half" idx="1"/>
          </p:nvPr>
        </p:nvSpPr>
        <p:spPr>
          <a:xfrm>
            <a:off x="457200" y="1600200"/>
            <a:ext cx="8229600" cy="4525963"/>
          </a:xfrm>
        </p:spPr>
        <p:txBody>
          <a:bodyPr/>
          <a:lstStyle/>
          <a:p>
            <a:pPr eaLnBrk="1" hangingPunct="1"/>
            <a:r>
              <a:rPr lang="en-US" altLang="x-none" sz="2000"/>
              <a:t>Bowtie employs a indexing algorithm* that can trade flexibly between memory usage and running time</a:t>
            </a:r>
          </a:p>
          <a:p>
            <a:pPr eaLnBrk="1" hangingPunct="1"/>
            <a:r>
              <a:rPr lang="en-US" altLang="x-none" sz="2000"/>
              <a:t>For human (NCBI 36.3) on 2.4 GHz AMD Opteron:</a:t>
            </a:r>
          </a:p>
        </p:txBody>
      </p:sp>
      <p:sp>
        <p:nvSpPr>
          <p:cNvPr id="68611" name="Text Box 4"/>
          <p:cNvSpPr txBox="1">
            <a:spLocks noChangeArrowheads="1"/>
          </p:cNvSpPr>
          <p:nvPr/>
        </p:nvSpPr>
        <p:spPr bwMode="auto">
          <a:xfrm>
            <a:off x="533400" y="59436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pPr>
            <a:r>
              <a:rPr lang="en-US" altLang="x-none" sz="1800" b="0">
                <a:latin typeface="Tahoma" charset="0"/>
              </a:rPr>
              <a:t>* Kärkkäinen J: Fast BWT in small space by blockwise suffix sorting. </a:t>
            </a:r>
            <a:r>
              <a:rPr lang="en-US" altLang="x-none" sz="1800" b="0" i="1">
                <a:latin typeface="Tahoma" charset="0"/>
              </a:rPr>
              <a:t>Theor Comput Sci </a:t>
            </a:r>
            <a:r>
              <a:rPr lang="en-US" altLang="x-none" sz="1800" b="0">
                <a:latin typeface="Tahoma" charset="0"/>
              </a:rPr>
              <a:t>2007, 387(3):249-257.</a:t>
            </a:r>
          </a:p>
        </p:txBody>
      </p:sp>
      <p:graphicFrame>
        <p:nvGraphicFramePr>
          <p:cNvPr id="302085" name="Group 5"/>
          <p:cNvGraphicFramePr>
            <a:graphicFrameLocks noGrp="1"/>
          </p:cNvGraphicFramePr>
          <p:nvPr>
            <p:ph sz="half" idx="2"/>
          </p:nvPr>
        </p:nvGraphicFramePr>
        <p:xfrm>
          <a:off x="1828800" y="2759075"/>
          <a:ext cx="5181600" cy="3031153"/>
        </p:xfrm>
        <a:graphic>
          <a:graphicData uri="http://schemas.openxmlformats.org/drawingml/2006/table">
            <a:tbl>
              <a:tblPr/>
              <a:tblGrid>
                <a:gridCol w="1401763"/>
                <a:gridCol w="1646237"/>
                <a:gridCol w="2133600"/>
              </a:tblGrid>
              <a:tr h="822325">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Physical memory </a:t>
                      </a:r>
                      <a:endParaRPr kumimoji="0" lang="en-US" altLang="x-none" sz="1600" b="0" i="0" u="none" strike="noStrike" cap="none" normalizeH="0" baseline="0">
                        <a:ln>
                          <a:noFill/>
                        </a:ln>
                        <a:solidFill>
                          <a:schemeClr val="tx1"/>
                        </a:solidFill>
                        <a:effectLst/>
                        <a:latin typeface="Times New Roman" charset="0"/>
                        <a:ea typeface="ＭＳ Ｐゴシック" charset="-128"/>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Target</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Actual peak memory footprint</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Wall clock time</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16 GB</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14.4 GB</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4h:36m</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705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8 GB</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5.84 GB</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5h:05m</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7063">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4 GB</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3.39 GB</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7h:40m</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705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2 GB</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1.39 GB</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Verdana" charset="0"/>
                          <a:ea typeface="ＭＳ Ｐゴシック" charset="-128"/>
                        </a:rPr>
                        <a:t>21h:30m</a:t>
                      </a:r>
                      <a:endParaRPr kumimoji="0" lang="en-US" altLang="x-none" sz="1600" b="0" i="0" u="none" strike="noStrike" cap="none" normalizeH="0" baseline="0">
                        <a:ln>
                          <a:noFill/>
                        </a:ln>
                        <a:solidFill>
                          <a:schemeClr val="tx1"/>
                        </a:solidFill>
                        <a:effectLst/>
                        <a:latin typeface="Arial" charset="0"/>
                        <a:ea typeface="ＭＳ Ｐゴシック" charset="-128"/>
                      </a:endParaRPr>
                    </a:p>
                  </a:txBody>
                  <a:tcPr marT="45710" marB="4571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 y="304800"/>
            <a:ext cx="856615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tLang="x-none"/>
              <a:t>1000 Genomes Genotyping</a:t>
            </a:r>
          </a:p>
        </p:txBody>
      </p:sp>
      <p:sp>
        <p:nvSpPr>
          <p:cNvPr id="77826" name="Rectangle 3"/>
          <p:cNvSpPr>
            <a:spLocks noGrp="1" noChangeArrowheads="1"/>
          </p:cNvSpPr>
          <p:nvPr>
            <p:ph type="body" idx="1"/>
          </p:nvPr>
        </p:nvSpPr>
        <p:spPr>
          <a:xfrm>
            <a:off x="457200" y="4237038"/>
            <a:ext cx="8229600" cy="2163762"/>
          </a:xfrm>
        </p:spPr>
        <p:txBody>
          <a:bodyPr/>
          <a:lstStyle/>
          <a:p>
            <a:pPr eaLnBrk="1" hangingPunct="1"/>
            <a:r>
              <a:rPr lang="en-US" altLang="x-none"/>
              <a:t>Bowtie aligns all 1000-Genomes (Build 2) reads for human subject NA12892 on a 2.4 Ghz Core 2 workstation with 4 GB of RAM with 4 parallel threads:</a:t>
            </a:r>
          </a:p>
          <a:p>
            <a:pPr lvl="1" eaLnBrk="1" hangingPunct="1"/>
            <a:r>
              <a:rPr lang="en-US" altLang="x-none">
                <a:ea typeface="ＭＳ Ｐゴシック" charset="-128"/>
              </a:rPr>
              <a:t>14.3x coverage, 935 M reads, 42.9 Gbases</a:t>
            </a:r>
          </a:p>
          <a:p>
            <a:pPr lvl="1" eaLnBrk="1" hangingPunct="1"/>
            <a:r>
              <a:rPr lang="en-US" altLang="x-none">
                <a:ea typeface="ＭＳ Ｐゴシック" charset="-128"/>
              </a:rPr>
              <a:t>Running time: 14 hrs – 1 overnight</a:t>
            </a:r>
          </a:p>
        </p:txBody>
      </p:sp>
      <p:pic>
        <p:nvPicPr>
          <p:cNvPr id="77827" name="Picture 4" descr="hap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905000"/>
            <a:ext cx="1885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6"/>
          <p:cNvSpPr txBox="1">
            <a:spLocks noChangeArrowheads="1"/>
          </p:cNvSpPr>
          <p:nvPr/>
        </p:nvSpPr>
        <p:spPr bwMode="auto">
          <a:xfrm>
            <a:off x="2951163" y="3276600"/>
            <a:ext cx="5583237" cy="327025"/>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…CCATAGGCTATATGCGCCCTATCGG</a:t>
            </a:r>
            <a:r>
              <a:rPr lang="en-US" altLang="x-none" sz="1400">
                <a:solidFill>
                  <a:srgbClr val="0066FF"/>
                </a:solidFill>
              </a:rPr>
              <a:t>C</a:t>
            </a:r>
            <a:r>
              <a:rPr lang="en-US" altLang="x-none" sz="1400"/>
              <a:t>AATTTGCGGTATAC…</a:t>
            </a:r>
          </a:p>
        </p:txBody>
      </p:sp>
      <p:sp>
        <p:nvSpPr>
          <p:cNvPr id="77829" name="Rectangle 7"/>
          <p:cNvSpPr>
            <a:spLocks noChangeArrowheads="1"/>
          </p:cNvSpPr>
          <p:nvPr/>
        </p:nvSpPr>
        <p:spPr bwMode="auto">
          <a:xfrm>
            <a:off x="4748213" y="3035300"/>
            <a:ext cx="1211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GCGCCCTA</a:t>
            </a:r>
          </a:p>
        </p:txBody>
      </p:sp>
      <p:sp>
        <p:nvSpPr>
          <p:cNvPr id="77830" name="Rectangle 8"/>
          <p:cNvSpPr>
            <a:spLocks noChangeArrowheads="1"/>
          </p:cNvSpPr>
          <p:nvPr/>
        </p:nvSpPr>
        <p:spPr bwMode="auto">
          <a:xfrm>
            <a:off x="5016500" y="2882900"/>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77831" name="Rectangle 9"/>
          <p:cNvSpPr>
            <a:spLocks noChangeArrowheads="1"/>
          </p:cNvSpPr>
          <p:nvPr/>
        </p:nvSpPr>
        <p:spPr bwMode="auto">
          <a:xfrm>
            <a:off x="5016500" y="2727325"/>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GCCCTATCG</a:t>
            </a:r>
          </a:p>
        </p:txBody>
      </p:sp>
      <p:sp>
        <p:nvSpPr>
          <p:cNvPr id="77832" name="Rectangle 10"/>
          <p:cNvSpPr>
            <a:spLocks noChangeArrowheads="1"/>
          </p:cNvSpPr>
          <p:nvPr/>
        </p:nvSpPr>
        <p:spPr bwMode="auto">
          <a:xfrm>
            <a:off x="5281613" y="2571750"/>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CCTATCGG</a:t>
            </a:r>
            <a:r>
              <a:rPr lang="en-US" altLang="x-none" sz="1400">
                <a:solidFill>
                  <a:srgbClr val="FF0000"/>
                </a:solidFill>
              </a:rPr>
              <a:t>A</a:t>
            </a:r>
          </a:p>
        </p:txBody>
      </p:sp>
      <p:sp>
        <p:nvSpPr>
          <p:cNvPr id="77833" name="Rectangle 11"/>
          <p:cNvSpPr>
            <a:spLocks noChangeArrowheads="1"/>
          </p:cNvSpPr>
          <p:nvPr/>
        </p:nvSpPr>
        <p:spPr bwMode="auto">
          <a:xfrm>
            <a:off x="5408613" y="240665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CTATCGG</a:t>
            </a:r>
            <a:r>
              <a:rPr lang="en-US" altLang="x-none" sz="1400">
                <a:solidFill>
                  <a:srgbClr val="FF0000"/>
                </a:solidFill>
              </a:rPr>
              <a:t>A</a:t>
            </a:r>
            <a:r>
              <a:rPr lang="en-US" altLang="x-none" sz="1400"/>
              <a:t>AA</a:t>
            </a:r>
          </a:p>
        </p:txBody>
      </p:sp>
      <p:sp>
        <p:nvSpPr>
          <p:cNvPr id="77834" name="Rectangle 12"/>
          <p:cNvSpPr>
            <a:spLocks noChangeArrowheads="1"/>
          </p:cNvSpPr>
          <p:nvPr/>
        </p:nvSpPr>
        <p:spPr bwMode="auto">
          <a:xfrm>
            <a:off x="6292850" y="3035300"/>
            <a:ext cx="116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solidFill>
                  <a:srgbClr val="FF0000"/>
                </a:solidFill>
              </a:rPr>
              <a:t>A</a:t>
            </a:r>
            <a:r>
              <a:rPr lang="en-US" altLang="x-none" sz="1400"/>
              <a:t>AATTTGC</a:t>
            </a:r>
          </a:p>
        </p:txBody>
      </p:sp>
      <p:sp>
        <p:nvSpPr>
          <p:cNvPr id="77835" name="Rectangle 13"/>
          <p:cNvSpPr>
            <a:spLocks noChangeArrowheads="1"/>
          </p:cNvSpPr>
          <p:nvPr/>
        </p:nvSpPr>
        <p:spPr bwMode="auto">
          <a:xfrm>
            <a:off x="6297613" y="2870200"/>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solidFill>
                  <a:srgbClr val="FF0000"/>
                </a:solidFill>
              </a:rPr>
              <a:t>A</a:t>
            </a:r>
            <a:r>
              <a:rPr lang="en-US" altLang="x-none" sz="1400"/>
              <a:t>AATTTGC</a:t>
            </a:r>
          </a:p>
        </p:txBody>
      </p:sp>
      <p:sp>
        <p:nvSpPr>
          <p:cNvPr id="77836" name="Rectangle 14"/>
          <p:cNvSpPr>
            <a:spLocks noChangeArrowheads="1"/>
          </p:cNvSpPr>
          <p:nvPr/>
        </p:nvSpPr>
        <p:spPr bwMode="auto">
          <a:xfrm>
            <a:off x="6675438" y="271780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TTTGCGGT</a:t>
            </a:r>
          </a:p>
        </p:txBody>
      </p:sp>
      <p:sp>
        <p:nvSpPr>
          <p:cNvPr id="77837" name="Rectangle 15"/>
          <p:cNvSpPr>
            <a:spLocks noChangeArrowheads="1"/>
          </p:cNvSpPr>
          <p:nvPr/>
        </p:nvSpPr>
        <p:spPr bwMode="auto">
          <a:xfrm>
            <a:off x="6780213" y="2552700"/>
            <a:ext cx="1179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TTGCGGTA</a:t>
            </a:r>
          </a:p>
        </p:txBody>
      </p:sp>
      <p:sp>
        <p:nvSpPr>
          <p:cNvPr id="77838" name="Rectangle 16"/>
          <p:cNvSpPr>
            <a:spLocks noChangeArrowheads="1"/>
          </p:cNvSpPr>
          <p:nvPr/>
        </p:nvSpPr>
        <p:spPr bwMode="auto">
          <a:xfrm>
            <a:off x="6996113" y="2400300"/>
            <a:ext cx="1200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GCGGTATA</a:t>
            </a:r>
          </a:p>
        </p:txBody>
      </p:sp>
      <p:sp>
        <p:nvSpPr>
          <p:cNvPr id="77839" name="Rectangle 17"/>
          <p:cNvSpPr>
            <a:spLocks noChangeArrowheads="1"/>
          </p:cNvSpPr>
          <p:nvPr/>
        </p:nvSpPr>
        <p:spPr bwMode="auto">
          <a:xfrm>
            <a:off x="7405688" y="3035300"/>
            <a:ext cx="1101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GTATAC…</a:t>
            </a:r>
          </a:p>
        </p:txBody>
      </p:sp>
      <p:sp>
        <p:nvSpPr>
          <p:cNvPr id="77840" name="Rectangle 18"/>
          <p:cNvSpPr>
            <a:spLocks noChangeArrowheads="1"/>
          </p:cNvSpPr>
          <p:nvPr/>
        </p:nvSpPr>
        <p:spPr bwMode="auto">
          <a:xfrm>
            <a:off x="5778500" y="22479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TCGG</a:t>
            </a:r>
            <a:r>
              <a:rPr lang="en-US" altLang="x-none" sz="1400">
                <a:solidFill>
                  <a:srgbClr val="FF0000"/>
                </a:solidFill>
              </a:rPr>
              <a:t>A</a:t>
            </a:r>
            <a:r>
              <a:rPr lang="en-US" altLang="x-none" sz="1400"/>
              <a:t>AATT</a:t>
            </a:r>
          </a:p>
        </p:txBody>
      </p:sp>
      <p:sp>
        <p:nvSpPr>
          <p:cNvPr id="77841" name="Rectangle 19"/>
          <p:cNvSpPr>
            <a:spLocks noChangeArrowheads="1"/>
          </p:cNvSpPr>
          <p:nvPr/>
        </p:nvSpPr>
        <p:spPr bwMode="auto">
          <a:xfrm>
            <a:off x="5888038" y="2085975"/>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a:t>
            </a:r>
            <a:r>
              <a:rPr lang="en-US" altLang="x-none" sz="1400">
                <a:solidFill>
                  <a:srgbClr val="FF0000"/>
                </a:solidFill>
              </a:rPr>
              <a:t>A</a:t>
            </a:r>
            <a:r>
              <a:rPr lang="en-US" altLang="x-none" sz="1400"/>
              <a:t>AATTT</a:t>
            </a:r>
          </a:p>
        </p:txBody>
      </p:sp>
      <p:sp>
        <p:nvSpPr>
          <p:cNvPr id="77842" name="Rectangle 20"/>
          <p:cNvSpPr>
            <a:spLocks noChangeArrowheads="1"/>
          </p:cNvSpPr>
          <p:nvPr/>
        </p:nvSpPr>
        <p:spPr bwMode="auto">
          <a:xfrm>
            <a:off x="7148513" y="2244725"/>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CGGTATAC</a:t>
            </a:r>
          </a:p>
        </p:txBody>
      </p:sp>
      <p:sp>
        <p:nvSpPr>
          <p:cNvPr id="77843" name="Rectangle 21"/>
          <p:cNvSpPr>
            <a:spLocks noChangeArrowheads="1"/>
          </p:cNvSpPr>
          <p:nvPr/>
        </p:nvSpPr>
        <p:spPr bwMode="auto">
          <a:xfrm>
            <a:off x="3527425" y="30353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TAGGCTATA</a:t>
            </a:r>
          </a:p>
        </p:txBody>
      </p:sp>
      <p:sp>
        <p:nvSpPr>
          <p:cNvPr id="77844" name="Rectangle 22"/>
          <p:cNvSpPr>
            <a:spLocks noChangeArrowheads="1"/>
          </p:cNvSpPr>
          <p:nvPr/>
        </p:nvSpPr>
        <p:spPr bwMode="auto">
          <a:xfrm>
            <a:off x="6359525" y="2057400"/>
            <a:ext cx="171450" cy="160020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
        <p:nvSpPr>
          <p:cNvPr id="77845" name="Rectangle 23"/>
          <p:cNvSpPr>
            <a:spLocks noChangeArrowheads="1"/>
          </p:cNvSpPr>
          <p:nvPr/>
        </p:nvSpPr>
        <p:spPr bwMode="auto">
          <a:xfrm>
            <a:off x="3635375" y="288131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77846" name="Rectangle 24"/>
          <p:cNvSpPr>
            <a:spLocks noChangeArrowheads="1"/>
          </p:cNvSpPr>
          <p:nvPr/>
        </p:nvSpPr>
        <p:spPr bwMode="auto">
          <a:xfrm>
            <a:off x="3632200" y="2719388"/>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77847" name="Rectangle 25"/>
          <p:cNvSpPr>
            <a:spLocks noChangeArrowheads="1"/>
          </p:cNvSpPr>
          <p:nvPr/>
        </p:nvSpPr>
        <p:spPr bwMode="auto">
          <a:xfrm>
            <a:off x="3636963" y="2566988"/>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AGGCTATAT</a:t>
            </a:r>
          </a:p>
        </p:txBody>
      </p:sp>
      <p:sp>
        <p:nvSpPr>
          <p:cNvPr id="77848" name="Rectangle 26"/>
          <p:cNvSpPr>
            <a:spLocks noChangeArrowheads="1"/>
          </p:cNvSpPr>
          <p:nvPr/>
        </p:nvSpPr>
        <p:spPr bwMode="auto">
          <a:xfrm>
            <a:off x="3763963" y="2405063"/>
            <a:ext cx="130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GGCTATATG</a:t>
            </a:r>
          </a:p>
        </p:txBody>
      </p:sp>
      <p:sp>
        <p:nvSpPr>
          <p:cNvPr id="77849" name="Rectangle 27"/>
          <p:cNvSpPr>
            <a:spLocks noChangeArrowheads="1"/>
          </p:cNvSpPr>
          <p:nvPr/>
        </p:nvSpPr>
        <p:spPr bwMode="auto">
          <a:xfrm>
            <a:off x="4037013" y="22479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CTATATGCG</a:t>
            </a:r>
          </a:p>
        </p:txBody>
      </p:sp>
      <p:sp>
        <p:nvSpPr>
          <p:cNvPr id="77850" name="Rectangle 28"/>
          <p:cNvSpPr>
            <a:spLocks noChangeArrowheads="1"/>
          </p:cNvSpPr>
          <p:nvPr/>
        </p:nvSpPr>
        <p:spPr bwMode="auto">
          <a:xfrm>
            <a:off x="2952750" y="3035300"/>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
            </a:r>
          </a:p>
        </p:txBody>
      </p:sp>
      <p:sp>
        <p:nvSpPr>
          <p:cNvPr id="77851" name="Rectangle 29"/>
          <p:cNvSpPr>
            <a:spLocks noChangeArrowheads="1"/>
          </p:cNvSpPr>
          <p:nvPr/>
        </p:nvSpPr>
        <p:spPr bwMode="auto">
          <a:xfrm>
            <a:off x="2952750" y="2882900"/>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
            </a:r>
          </a:p>
        </p:txBody>
      </p:sp>
      <p:sp>
        <p:nvSpPr>
          <p:cNvPr id="77852" name="Rectangle 30"/>
          <p:cNvSpPr>
            <a:spLocks noChangeArrowheads="1"/>
          </p:cNvSpPr>
          <p:nvPr/>
        </p:nvSpPr>
        <p:spPr bwMode="auto">
          <a:xfrm>
            <a:off x="2952750" y="2724150"/>
            <a:ext cx="747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a:t>
            </a:r>
          </a:p>
        </p:txBody>
      </p:sp>
      <p:sp>
        <p:nvSpPr>
          <p:cNvPr id="77853" name="Rectangle 31"/>
          <p:cNvSpPr>
            <a:spLocks noChangeArrowheads="1"/>
          </p:cNvSpPr>
          <p:nvPr/>
        </p:nvSpPr>
        <p:spPr bwMode="auto">
          <a:xfrm>
            <a:off x="2952750" y="2565400"/>
            <a:ext cx="747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a:t>
            </a:r>
          </a:p>
        </p:txBody>
      </p:sp>
      <p:sp>
        <p:nvSpPr>
          <p:cNvPr id="77854" name="Rectangle 32"/>
          <p:cNvSpPr>
            <a:spLocks noChangeArrowheads="1"/>
          </p:cNvSpPr>
          <p:nvPr/>
        </p:nvSpPr>
        <p:spPr bwMode="auto">
          <a:xfrm>
            <a:off x="2952750" y="2413000"/>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t>
            </a:r>
          </a:p>
        </p:txBody>
      </p:sp>
      <p:sp>
        <p:nvSpPr>
          <p:cNvPr id="77855" name="Rectangle 33"/>
          <p:cNvSpPr>
            <a:spLocks noChangeArrowheads="1"/>
          </p:cNvSpPr>
          <p:nvPr/>
        </p:nvSpPr>
        <p:spPr bwMode="auto">
          <a:xfrm>
            <a:off x="7656513" y="2867025"/>
            <a:ext cx="85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ATAC…</a:t>
            </a:r>
          </a:p>
        </p:txBody>
      </p:sp>
      <p:sp>
        <p:nvSpPr>
          <p:cNvPr id="77856" name="Rectangle 34"/>
          <p:cNvSpPr>
            <a:spLocks noChangeArrowheads="1"/>
          </p:cNvSpPr>
          <p:nvPr/>
        </p:nvSpPr>
        <p:spPr bwMode="auto">
          <a:xfrm>
            <a:off x="8026400" y="2714625"/>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a:t>
            </a:r>
          </a:p>
        </p:txBody>
      </p:sp>
      <p:sp>
        <p:nvSpPr>
          <p:cNvPr id="77857" name="Rectangle 35"/>
          <p:cNvSpPr>
            <a:spLocks noChangeArrowheads="1"/>
          </p:cNvSpPr>
          <p:nvPr/>
        </p:nvSpPr>
        <p:spPr bwMode="auto">
          <a:xfrm>
            <a:off x="8026400" y="2552700"/>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a:t>
            </a:r>
          </a:p>
        </p:txBody>
      </p:sp>
      <p:sp>
        <p:nvSpPr>
          <p:cNvPr id="77858" name="Rectangle 36"/>
          <p:cNvSpPr>
            <a:spLocks noChangeArrowheads="1"/>
          </p:cNvSpPr>
          <p:nvPr/>
        </p:nvSpPr>
        <p:spPr bwMode="auto">
          <a:xfrm>
            <a:off x="2943225" y="2247900"/>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t>
            </a:r>
          </a:p>
        </p:txBody>
      </p:sp>
      <p:sp>
        <p:nvSpPr>
          <p:cNvPr id="77859" name="Rectangle 37"/>
          <p:cNvSpPr>
            <a:spLocks noChangeArrowheads="1"/>
          </p:cNvSpPr>
          <p:nvPr/>
        </p:nvSpPr>
        <p:spPr bwMode="auto">
          <a:xfrm>
            <a:off x="2944813" y="2085975"/>
            <a:ext cx="1122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…CCATAG</a:t>
            </a:r>
          </a:p>
        </p:txBody>
      </p:sp>
      <p:sp>
        <p:nvSpPr>
          <p:cNvPr id="77860" name="Rectangle 38"/>
          <p:cNvSpPr>
            <a:spLocks noChangeArrowheads="1"/>
          </p:cNvSpPr>
          <p:nvPr/>
        </p:nvSpPr>
        <p:spPr bwMode="auto">
          <a:xfrm>
            <a:off x="4411663" y="2085975"/>
            <a:ext cx="1319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TATGCGCCC</a:t>
            </a:r>
          </a:p>
        </p:txBody>
      </p:sp>
      <p:sp>
        <p:nvSpPr>
          <p:cNvPr id="77861" name="Rectangle 39"/>
          <p:cNvSpPr>
            <a:spLocks noChangeArrowheads="1"/>
          </p:cNvSpPr>
          <p:nvPr/>
        </p:nvSpPr>
        <p:spPr bwMode="auto">
          <a:xfrm>
            <a:off x="7150100" y="2085975"/>
            <a:ext cx="1190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en-US" altLang="x-none" sz="1400"/>
              <a:t>CGGTATAC</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828800"/>
            <a:ext cx="8242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tLang="x-none"/>
              <a:t>TopHat: Bowtie for RNA-seq</a:t>
            </a:r>
          </a:p>
        </p:txBody>
      </p:sp>
      <p:sp>
        <p:nvSpPr>
          <p:cNvPr id="79874" name="Rectangle 3"/>
          <p:cNvSpPr>
            <a:spLocks noGrp="1" noChangeArrowheads="1"/>
          </p:cNvSpPr>
          <p:nvPr>
            <p:ph type="body" idx="1"/>
          </p:nvPr>
        </p:nvSpPr>
        <p:spPr/>
        <p:txBody>
          <a:bodyPr/>
          <a:lstStyle/>
          <a:p>
            <a:pPr eaLnBrk="1" hangingPunct="1"/>
            <a:r>
              <a:rPr lang="en-US" altLang="x-none" sz="2200"/>
              <a:t>TopHat is a fast splice junction mapper for RNA-Seq reads. It aligns RNA-Seq reads using Bowtie, and then analyzes the mapping results to identify splice junctions between exons.</a:t>
            </a:r>
          </a:p>
          <a:p>
            <a:pPr lvl="1" eaLnBrk="1" hangingPunct="1"/>
            <a:r>
              <a:rPr lang="en-US" altLang="x-none" sz="2200">
                <a:ea typeface="ＭＳ Ｐゴシック" charset="-128"/>
              </a:rPr>
              <a:t>Contact: Cole Trapnell (cole@cs.umd.edu)</a:t>
            </a:r>
          </a:p>
          <a:p>
            <a:pPr lvl="1" eaLnBrk="1" hangingPunct="1"/>
            <a:r>
              <a:rPr lang="en-US" altLang="x-none" sz="2200">
                <a:ea typeface="ＭＳ Ｐゴシック" charset="-128"/>
              </a:rPr>
              <a:t>http://tophat.cbcb.umd.edu</a:t>
            </a:r>
          </a:p>
        </p:txBody>
      </p:sp>
      <p:pic>
        <p:nvPicPr>
          <p:cNvPr id="79875" name="Picture 4"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49650"/>
            <a:ext cx="6919913"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8168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05485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8168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794385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8168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57912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8168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7875588"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x-none"/>
              <a:t>Data SAM</a:t>
            </a:r>
          </a:p>
        </p:txBody>
      </p:sp>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30375"/>
            <a:ext cx="78486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8168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2359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8168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09750"/>
            <a:ext cx="748188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81026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1181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2438400"/>
            <a:ext cx="848995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7"/>
          <p:cNvSpPr>
            <a:spLocks noChangeArrowheads="1"/>
          </p:cNvSpPr>
          <p:nvPr/>
        </p:nvSpPr>
        <p:spPr bwMode="auto">
          <a:xfrm>
            <a:off x="1143000" y="3200400"/>
            <a:ext cx="5638800" cy="457200"/>
          </a:xfrm>
          <a:prstGeom prst="rect">
            <a:avLst/>
          </a:prstGeom>
          <a:solidFill>
            <a:schemeClr val="bg1"/>
          </a:solidFill>
          <a:ln w="9525">
            <a:solidFill>
              <a:schemeClr val="bg1"/>
            </a:solidFill>
            <a:round/>
            <a:headEnd/>
            <a:tailEnd/>
          </a:ln>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endParaRPr lang="x-none" altLang="x-none"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1181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8367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85979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5054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054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2296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054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6962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05000" y="457200"/>
            <a:ext cx="4259179" cy="553998"/>
          </a:xfrm>
          <a:prstGeom prst="rect">
            <a:avLst/>
          </a:prstGeom>
          <a:noFill/>
        </p:spPr>
        <p:txBody>
          <a:bodyPr wrap="none" rtlCol="0">
            <a:spAutoFit/>
          </a:bodyPr>
          <a:lstStyle/>
          <a:p>
            <a:r>
              <a:rPr lang="en-US" sz="3000" dirty="0">
                <a:solidFill>
                  <a:prstClr val="black"/>
                </a:solidFill>
                <a:latin typeface="Effra" panose="02000506080000020004" pitchFamily="2" charset="0"/>
              </a:rPr>
              <a:t>RNA </a:t>
            </a:r>
            <a:r>
              <a:rPr lang="en-US" sz="3000" dirty="0" err="1">
                <a:solidFill>
                  <a:prstClr val="black"/>
                </a:solidFill>
                <a:latin typeface="Effra" panose="02000506080000020004" pitchFamily="2" charset="0"/>
              </a:rPr>
              <a:t>seq</a:t>
            </a:r>
            <a:r>
              <a:rPr lang="en-US" sz="3000" dirty="0">
                <a:solidFill>
                  <a:prstClr val="black"/>
                </a:solidFill>
                <a:latin typeface="Effra" panose="02000506080000020004" pitchFamily="2" charset="0"/>
              </a:rPr>
              <a:t> analysis pipeline</a:t>
            </a:r>
            <a:endParaRPr lang="en-US" sz="1200" dirty="0">
              <a:solidFill>
                <a:prstClr val="black"/>
              </a:solidFill>
              <a:latin typeface="Effra" panose="02000506080000020004" pitchFamily="2" charset="0"/>
            </a:endParaRPr>
          </a:p>
        </p:txBody>
      </p:sp>
      <p:graphicFrame>
        <p:nvGraphicFramePr>
          <p:cNvPr id="8" name="Diagram 7"/>
          <p:cNvGraphicFramePr/>
          <p:nvPr>
            <p:extLst/>
          </p:nvPr>
        </p:nvGraphicFramePr>
        <p:xfrm>
          <a:off x="381001" y="1819776"/>
          <a:ext cx="8081210" cy="3990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037186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Shot 2015-12-01 at 3.13.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9885"/>
            <a:ext cx="9144000" cy="4024807"/>
          </a:xfrm>
          <a:prstGeom prst="rect">
            <a:avLst/>
          </a:prstGeom>
        </p:spPr>
      </p:pic>
      <p:sp>
        <p:nvSpPr>
          <p:cNvPr id="13" name="TextBox 12"/>
          <p:cNvSpPr txBox="1"/>
          <p:nvPr/>
        </p:nvSpPr>
        <p:spPr>
          <a:xfrm>
            <a:off x="1600200" y="533400"/>
            <a:ext cx="5205271" cy="553998"/>
          </a:xfrm>
          <a:prstGeom prst="rect">
            <a:avLst/>
          </a:prstGeom>
          <a:noFill/>
        </p:spPr>
        <p:txBody>
          <a:bodyPr wrap="none" rtlCol="0">
            <a:spAutoFit/>
          </a:bodyPr>
          <a:lstStyle/>
          <a:p>
            <a:r>
              <a:rPr lang="en-US" sz="3000" dirty="0">
                <a:solidFill>
                  <a:prstClr val="black"/>
                </a:solidFill>
                <a:latin typeface="Effra" panose="02000506080000020004" pitchFamily="2" charset="0"/>
              </a:rPr>
              <a:t>“Alignment free” quantification </a:t>
            </a:r>
            <a:endParaRPr lang="en-US" sz="1200" dirty="0">
              <a:solidFill>
                <a:prstClr val="black"/>
              </a:solidFill>
              <a:latin typeface="Effra" panose="02000506080000020004" pitchFamily="2" charset="0"/>
            </a:endParaRPr>
          </a:p>
        </p:txBody>
      </p:sp>
    </p:spTree>
    <p:extLst>
      <p:ext uri="{BB962C8B-B14F-4D97-AF65-F5344CB8AC3E}">
        <p14:creationId xmlns:p14="http://schemas.microsoft.com/office/powerpoint/2010/main" val="312447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x-none"/>
              <a:t>The Data: BAM</a:t>
            </a:r>
          </a:p>
        </p:txBody>
      </p:sp>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3883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152400"/>
            <a:ext cx="1404552" cy="553998"/>
          </a:xfrm>
          <a:prstGeom prst="rect">
            <a:avLst/>
          </a:prstGeom>
          <a:noFill/>
        </p:spPr>
        <p:txBody>
          <a:bodyPr wrap="none" rtlCol="0">
            <a:spAutoFit/>
          </a:bodyPr>
          <a:lstStyle/>
          <a:p>
            <a:r>
              <a:rPr lang="en-US" sz="3000" dirty="0" err="1">
                <a:solidFill>
                  <a:prstClr val="black"/>
                </a:solidFill>
                <a:latin typeface="Effra" panose="02000506080000020004" pitchFamily="2" charset="0"/>
              </a:rPr>
              <a:t>Kallisto</a:t>
            </a:r>
            <a:endParaRPr lang="en-US" sz="3000" dirty="0">
              <a:solidFill>
                <a:prstClr val="black"/>
              </a:solidFill>
              <a:latin typeface="Effra" panose="02000506080000020004" pitchFamily="2" charset="0"/>
            </a:endParaRPr>
          </a:p>
        </p:txBody>
      </p:sp>
      <p:sp>
        <p:nvSpPr>
          <p:cNvPr id="11" name="TextBox 10"/>
          <p:cNvSpPr txBox="1"/>
          <p:nvPr/>
        </p:nvSpPr>
        <p:spPr>
          <a:xfrm>
            <a:off x="790575" y="1981200"/>
            <a:ext cx="7810500" cy="3693319"/>
          </a:xfrm>
          <a:prstGeom prst="rect">
            <a:avLst/>
          </a:prstGeom>
          <a:noFill/>
        </p:spPr>
        <p:txBody>
          <a:bodyPr wrap="square" rtlCol="0">
            <a:spAutoFit/>
          </a:bodyPr>
          <a:lstStyle/>
          <a:p>
            <a:pPr marL="214313" indent="-214313">
              <a:buFont typeface="Arial"/>
              <a:buChar char="•"/>
            </a:pPr>
            <a:r>
              <a:rPr lang="en-US" dirty="0" smtClean="0"/>
              <a:t>Introduction of </a:t>
            </a:r>
            <a:r>
              <a:rPr lang="en-US" i="1" dirty="0" err="1"/>
              <a:t>p</a:t>
            </a:r>
            <a:r>
              <a:rPr lang="en-US" i="1" dirty="0" err="1" smtClean="0"/>
              <a:t>seudoalignment</a:t>
            </a:r>
            <a:r>
              <a:rPr lang="en-US" i="1" dirty="0" smtClean="0"/>
              <a:t> </a:t>
            </a:r>
            <a:r>
              <a:rPr lang="en-US" dirty="0" smtClean="0"/>
              <a:t>instead of alignment</a:t>
            </a:r>
          </a:p>
          <a:p>
            <a:r>
              <a:rPr lang="en-US" i="1" dirty="0" smtClean="0"/>
              <a:t>     -</a:t>
            </a:r>
            <a:r>
              <a:rPr lang="en-US" dirty="0" smtClean="0"/>
              <a:t>Nicolas </a:t>
            </a:r>
            <a:r>
              <a:rPr lang="en-US" dirty="0"/>
              <a:t>Bray, Ph.D. thesis 2014</a:t>
            </a:r>
            <a:r>
              <a:rPr lang="en-US" dirty="0" smtClean="0"/>
              <a:t>.</a:t>
            </a:r>
          </a:p>
          <a:p>
            <a:endParaRPr lang="en-US" dirty="0" smtClean="0"/>
          </a:p>
          <a:p>
            <a:pPr marL="214313" indent="-214313">
              <a:buFont typeface="Arial"/>
              <a:buChar char="•"/>
            </a:pPr>
            <a:r>
              <a:rPr lang="en-US" dirty="0"/>
              <a:t>RNA-</a:t>
            </a:r>
            <a:r>
              <a:rPr lang="en-US" dirty="0" err="1"/>
              <a:t>Seq</a:t>
            </a:r>
            <a:r>
              <a:rPr lang="en-US" dirty="0"/>
              <a:t> analysis of 30 million reads in 2.5 minutes; 500—1000x faster than previous approaches. Possible thanks to fast hashing techniques and </a:t>
            </a:r>
            <a:r>
              <a:rPr lang="en-US" dirty="0" err="1"/>
              <a:t>pseudoalignment</a:t>
            </a:r>
            <a:r>
              <a:rPr lang="en-US" dirty="0"/>
              <a:t> via the Target de </a:t>
            </a:r>
            <a:r>
              <a:rPr lang="en-US" dirty="0" err="1"/>
              <a:t>Bruijn</a:t>
            </a:r>
            <a:r>
              <a:rPr lang="en-US" dirty="0"/>
              <a:t> Graph</a:t>
            </a:r>
            <a:r>
              <a:rPr lang="en-US" dirty="0" smtClean="0"/>
              <a:t>.</a:t>
            </a:r>
          </a:p>
          <a:p>
            <a:endParaRPr lang="en-US" dirty="0" smtClean="0"/>
          </a:p>
          <a:p>
            <a:pPr marL="214313" indent="-214313">
              <a:buFont typeface="Arial"/>
              <a:buChar char="•"/>
            </a:pPr>
            <a:r>
              <a:rPr lang="en-US" dirty="0"/>
              <a:t>First ever RNA-</a:t>
            </a:r>
            <a:r>
              <a:rPr lang="en-US" dirty="0" err="1"/>
              <a:t>Seq</a:t>
            </a:r>
            <a:r>
              <a:rPr lang="en-US" dirty="0"/>
              <a:t> analysis approach that is tractable on a laptop while being as accurate (or more accurate) than existing </a:t>
            </a:r>
            <a:r>
              <a:rPr lang="en-US" dirty="0" smtClean="0"/>
              <a:t>methods.</a:t>
            </a:r>
          </a:p>
          <a:p>
            <a:endParaRPr lang="en-US" dirty="0" smtClean="0"/>
          </a:p>
          <a:p>
            <a:pPr marL="214313" indent="-214313">
              <a:buFont typeface="Arial"/>
              <a:buChar char="•"/>
            </a:pPr>
            <a:r>
              <a:rPr lang="en-US" dirty="0"/>
              <a:t>Speed allows for bootstrapping to obtain uncertainty estimates, thus leading to new methods for differential analysis. </a:t>
            </a:r>
          </a:p>
          <a:p>
            <a:endParaRPr lang="en-US" dirty="0"/>
          </a:p>
        </p:txBody>
      </p:sp>
    </p:spTree>
    <p:extLst>
      <p:ext uri="{BB962C8B-B14F-4D97-AF65-F5344CB8AC3E}">
        <p14:creationId xmlns:p14="http://schemas.microsoft.com/office/powerpoint/2010/main" val="20468294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228600"/>
            <a:ext cx="5093061" cy="553998"/>
          </a:xfrm>
          <a:prstGeom prst="rect">
            <a:avLst/>
          </a:prstGeom>
          <a:noFill/>
        </p:spPr>
        <p:txBody>
          <a:bodyPr wrap="none" rtlCol="0">
            <a:spAutoFit/>
          </a:bodyPr>
          <a:lstStyle/>
          <a:p>
            <a:r>
              <a:rPr lang="en-US" sz="3000" dirty="0">
                <a:solidFill>
                  <a:prstClr val="black"/>
                </a:solidFill>
                <a:latin typeface="Effra" panose="02000506080000020004" pitchFamily="2" charset="0"/>
              </a:rPr>
              <a:t>RNA-</a:t>
            </a:r>
            <a:r>
              <a:rPr lang="en-US" sz="3000" dirty="0" err="1">
                <a:solidFill>
                  <a:prstClr val="black"/>
                </a:solidFill>
                <a:latin typeface="Effra" panose="02000506080000020004" pitchFamily="2" charset="0"/>
              </a:rPr>
              <a:t>Seq</a:t>
            </a:r>
            <a:r>
              <a:rPr lang="en-US" sz="3000" dirty="0">
                <a:solidFill>
                  <a:prstClr val="black"/>
                </a:solidFill>
                <a:latin typeface="Effra" panose="02000506080000020004" pitchFamily="2" charset="0"/>
              </a:rPr>
              <a:t> transcript abundance </a:t>
            </a:r>
          </a:p>
        </p:txBody>
      </p:sp>
      <p:sp>
        <p:nvSpPr>
          <p:cNvPr id="5" name="TextBox 4"/>
          <p:cNvSpPr txBox="1"/>
          <p:nvPr/>
        </p:nvSpPr>
        <p:spPr>
          <a:xfrm>
            <a:off x="610371" y="2022340"/>
            <a:ext cx="7907075" cy="646331"/>
          </a:xfrm>
          <a:prstGeom prst="rect">
            <a:avLst/>
          </a:prstGeom>
          <a:noFill/>
        </p:spPr>
        <p:txBody>
          <a:bodyPr wrap="square" rtlCol="0">
            <a:spAutoFit/>
          </a:bodyPr>
          <a:lstStyle/>
          <a:p>
            <a:r>
              <a:rPr lang="en-US" dirty="0" smtClean="0"/>
              <a:t>Given a set of </a:t>
            </a:r>
            <a:r>
              <a:rPr lang="en-US" dirty="0" smtClean="0">
                <a:solidFill>
                  <a:srgbClr val="0000FF"/>
                </a:solidFill>
              </a:rPr>
              <a:t>RNA-</a:t>
            </a:r>
            <a:r>
              <a:rPr lang="en-US" dirty="0" err="1" smtClean="0">
                <a:solidFill>
                  <a:srgbClr val="0000FF"/>
                </a:solidFill>
              </a:rPr>
              <a:t>seq</a:t>
            </a:r>
            <a:r>
              <a:rPr lang="en-US" dirty="0" smtClean="0">
                <a:solidFill>
                  <a:srgbClr val="0000FF"/>
                </a:solidFill>
              </a:rPr>
              <a:t> reads </a:t>
            </a:r>
            <a:r>
              <a:rPr lang="en-US" dirty="0" smtClean="0"/>
              <a:t>and a </a:t>
            </a:r>
            <a:r>
              <a:rPr lang="en-US" dirty="0" smtClean="0">
                <a:solidFill>
                  <a:srgbClr val="FF0000"/>
                </a:solidFill>
              </a:rPr>
              <a:t>reference transcriptome </a:t>
            </a:r>
            <a:r>
              <a:rPr lang="en-US" dirty="0" smtClean="0"/>
              <a:t>, quantify</a:t>
            </a:r>
            <a:r>
              <a:rPr lang="en-US" dirty="0" smtClean="0">
                <a:solidFill>
                  <a:schemeClr val="accent6"/>
                </a:solidFill>
              </a:rPr>
              <a:t> proportion </a:t>
            </a:r>
            <a:r>
              <a:rPr lang="en-US" dirty="0" smtClean="0"/>
              <a:t>of each transcript</a:t>
            </a:r>
            <a:endParaRPr lang="en-US" dirty="0"/>
          </a:p>
        </p:txBody>
      </p:sp>
      <p:sp>
        <p:nvSpPr>
          <p:cNvPr id="7" name="TextBox 6"/>
          <p:cNvSpPr txBox="1"/>
          <p:nvPr/>
        </p:nvSpPr>
        <p:spPr>
          <a:xfrm>
            <a:off x="675107" y="2651119"/>
            <a:ext cx="7888578" cy="2862322"/>
          </a:xfrm>
          <a:prstGeom prst="rect">
            <a:avLst/>
          </a:prstGeom>
          <a:noFill/>
        </p:spPr>
        <p:txBody>
          <a:bodyPr wrap="square" rtlCol="0">
            <a:spAutoFit/>
          </a:bodyPr>
          <a:lstStyle/>
          <a:p>
            <a:pPr marL="214313" indent="-214313">
              <a:buFont typeface="Arial"/>
              <a:buChar char="•"/>
            </a:pPr>
            <a:r>
              <a:rPr lang="en-US" dirty="0" smtClean="0">
                <a:solidFill>
                  <a:srgbClr val="0000FF"/>
                </a:solidFill>
              </a:rPr>
              <a:t>RNA-</a:t>
            </a:r>
            <a:r>
              <a:rPr lang="en-US" dirty="0" err="1" smtClean="0">
                <a:solidFill>
                  <a:srgbClr val="0000FF"/>
                </a:solidFill>
              </a:rPr>
              <a:t>seq</a:t>
            </a:r>
            <a:r>
              <a:rPr lang="en-US" dirty="0" smtClean="0">
                <a:solidFill>
                  <a:srgbClr val="0000FF"/>
                </a:solidFill>
              </a:rPr>
              <a:t> reads</a:t>
            </a:r>
            <a:r>
              <a:rPr lang="en-US" dirty="0" smtClean="0"/>
              <a:t>: assume standard reads, single or paired end reads</a:t>
            </a:r>
          </a:p>
          <a:p>
            <a:endParaRPr lang="en-US" dirty="0" smtClean="0"/>
          </a:p>
          <a:p>
            <a:pPr marL="214313" indent="-214313">
              <a:buFont typeface="Arial"/>
              <a:buChar char="•"/>
            </a:pPr>
            <a:endParaRPr lang="en-US" dirty="0" smtClean="0"/>
          </a:p>
          <a:p>
            <a:pPr marL="214313" indent="-214313">
              <a:buFont typeface="Arial"/>
              <a:buChar char="•"/>
            </a:pPr>
            <a:r>
              <a:rPr lang="en-US" dirty="0" smtClean="0">
                <a:solidFill>
                  <a:srgbClr val="FF0000"/>
                </a:solidFill>
              </a:rPr>
              <a:t>Reference transcriptome</a:t>
            </a:r>
            <a:r>
              <a:rPr lang="en-US" dirty="0" smtClean="0"/>
              <a:t>: does not require a genome reference, works only with transcriptome</a:t>
            </a:r>
          </a:p>
          <a:p>
            <a:endParaRPr lang="en-US" dirty="0" smtClean="0"/>
          </a:p>
          <a:p>
            <a:pPr marL="214313" indent="-214313">
              <a:buFont typeface="Arial"/>
              <a:buChar char="•"/>
            </a:pPr>
            <a:endParaRPr lang="en-US" dirty="0"/>
          </a:p>
          <a:p>
            <a:pPr marL="214313" indent="-214313">
              <a:buFont typeface="Arial"/>
              <a:buChar char="•"/>
            </a:pPr>
            <a:r>
              <a:rPr lang="en-US" dirty="0" smtClean="0">
                <a:solidFill>
                  <a:srgbClr val="70AD47"/>
                </a:solidFill>
              </a:rPr>
              <a:t>Proportion</a:t>
            </a:r>
            <a:r>
              <a:rPr lang="en-US" dirty="0" smtClean="0"/>
              <a:t>: corresponds to TPM(transcripts per million) “for every 1M transcripts expressed how many are in this one?”</a:t>
            </a:r>
            <a:endParaRPr lang="en-US" dirty="0"/>
          </a:p>
          <a:p>
            <a:pPr marL="214313" indent="-214313">
              <a:buFont typeface="Arial"/>
              <a:buChar char="•"/>
            </a:pPr>
            <a:endParaRPr lang="en-US" dirty="0"/>
          </a:p>
        </p:txBody>
      </p:sp>
    </p:spTree>
    <p:extLst>
      <p:ext uri="{BB962C8B-B14F-4D97-AF65-F5344CB8AC3E}">
        <p14:creationId xmlns:p14="http://schemas.microsoft.com/office/powerpoint/2010/main" val="198488734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19400" y="457200"/>
            <a:ext cx="2420856" cy="553998"/>
          </a:xfrm>
          <a:prstGeom prst="rect">
            <a:avLst/>
          </a:prstGeom>
          <a:noFill/>
        </p:spPr>
        <p:txBody>
          <a:bodyPr wrap="none" rtlCol="0">
            <a:spAutoFit/>
          </a:bodyPr>
          <a:lstStyle/>
          <a:p>
            <a:r>
              <a:rPr lang="en-US" sz="3000" dirty="0">
                <a:solidFill>
                  <a:prstClr val="black"/>
                </a:solidFill>
                <a:latin typeface="Effra" panose="02000506080000020004" pitchFamily="2" charset="0"/>
              </a:rPr>
              <a:t>Why </a:t>
            </a:r>
            <a:r>
              <a:rPr lang="en-US" sz="3000" dirty="0" err="1">
                <a:solidFill>
                  <a:prstClr val="black"/>
                </a:solidFill>
                <a:latin typeface="Effra" panose="02000506080000020004" pitchFamily="2" charset="0"/>
              </a:rPr>
              <a:t>Kallisto</a:t>
            </a:r>
            <a:r>
              <a:rPr lang="en-US" sz="3000" dirty="0">
                <a:solidFill>
                  <a:prstClr val="black"/>
                </a:solidFill>
                <a:latin typeface="Effra" panose="02000506080000020004" pitchFamily="2" charset="0"/>
              </a:rPr>
              <a:t>?</a:t>
            </a:r>
          </a:p>
        </p:txBody>
      </p:sp>
      <p:pic>
        <p:nvPicPr>
          <p:cNvPr id="4" name="Picture 3"/>
          <p:cNvPicPr>
            <a:picLocks noChangeAspect="1"/>
          </p:cNvPicPr>
          <p:nvPr/>
        </p:nvPicPr>
        <p:blipFill>
          <a:blip r:embed="rId3"/>
          <a:stretch>
            <a:fillRect/>
          </a:stretch>
        </p:blipFill>
        <p:spPr>
          <a:xfrm>
            <a:off x="131470" y="1717197"/>
            <a:ext cx="3920618" cy="2940464"/>
          </a:xfrm>
          <a:prstGeom prst="rect">
            <a:avLst/>
          </a:prstGeom>
        </p:spPr>
      </p:pic>
      <p:pic>
        <p:nvPicPr>
          <p:cNvPr id="5" name="Picture 4"/>
          <p:cNvPicPr>
            <a:picLocks noChangeAspect="1"/>
          </p:cNvPicPr>
          <p:nvPr/>
        </p:nvPicPr>
        <p:blipFill>
          <a:blip r:embed="rId4"/>
          <a:stretch>
            <a:fillRect/>
          </a:stretch>
        </p:blipFill>
        <p:spPr>
          <a:xfrm>
            <a:off x="4291091" y="1680211"/>
            <a:ext cx="4024343" cy="3018257"/>
          </a:xfrm>
          <a:prstGeom prst="rect">
            <a:avLst/>
          </a:prstGeom>
        </p:spPr>
      </p:pic>
      <p:sp>
        <p:nvSpPr>
          <p:cNvPr id="7" name="TextBox 6"/>
          <p:cNvSpPr txBox="1"/>
          <p:nvPr/>
        </p:nvSpPr>
        <p:spPr>
          <a:xfrm>
            <a:off x="527138" y="4916570"/>
            <a:ext cx="7675874" cy="2031325"/>
          </a:xfrm>
          <a:prstGeom prst="rect">
            <a:avLst/>
          </a:prstGeom>
          <a:noFill/>
        </p:spPr>
        <p:txBody>
          <a:bodyPr wrap="square" rtlCol="0">
            <a:spAutoFit/>
          </a:bodyPr>
          <a:lstStyle/>
          <a:p>
            <a:r>
              <a:rPr lang="en-US" dirty="0" smtClean="0"/>
              <a:t>Advantages: </a:t>
            </a:r>
          </a:p>
          <a:p>
            <a:pPr marL="214313" indent="-214313">
              <a:buFont typeface="Arial"/>
              <a:buChar char="•"/>
            </a:pPr>
            <a:r>
              <a:rPr lang="en-US" dirty="0"/>
              <a:t>Pseudoalignment of reads preserves the key information needed for </a:t>
            </a:r>
            <a:r>
              <a:rPr lang="en-US" dirty="0" smtClean="0"/>
              <a:t>quantification.</a:t>
            </a:r>
          </a:p>
          <a:p>
            <a:pPr marL="214313" indent="-214313">
              <a:buFont typeface="Arial"/>
              <a:buChar char="•"/>
            </a:pPr>
            <a:r>
              <a:rPr lang="en-US" dirty="0" smtClean="0"/>
              <a:t>Blazing fast and accurate</a:t>
            </a:r>
          </a:p>
          <a:p>
            <a:endParaRPr lang="en-US" dirty="0" smtClean="0"/>
          </a:p>
          <a:p>
            <a:pPr marL="214313" indent="-214313">
              <a:buFont typeface="Arial"/>
              <a:buChar char="•"/>
            </a:pPr>
            <a:endParaRPr lang="en-US" dirty="0" smtClean="0"/>
          </a:p>
          <a:p>
            <a:pPr marL="214313" indent="-214313">
              <a:buFont typeface="Arial"/>
              <a:buChar char="•"/>
            </a:pPr>
            <a:endParaRPr lang="en-US" dirty="0"/>
          </a:p>
        </p:txBody>
      </p:sp>
    </p:spTree>
    <p:extLst>
      <p:ext uri="{BB962C8B-B14F-4D97-AF65-F5344CB8AC3E}">
        <p14:creationId xmlns:p14="http://schemas.microsoft.com/office/powerpoint/2010/main" val="7252853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181588" y="340419"/>
            <a:ext cx="2837636" cy="553998"/>
          </a:xfrm>
          <a:prstGeom prst="rect">
            <a:avLst/>
          </a:prstGeom>
          <a:noFill/>
        </p:spPr>
        <p:txBody>
          <a:bodyPr wrap="none" rtlCol="0">
            <a:spAutoFit/>
          </a:bodyPr>
          <a:lstStyle/>
          <a:p>
            <a:r>
              <a:rPr lang="en-US" sz="3000" dirty="0">
                <a:solidFill>
                  <a:prstClr val="black"/>
                </a:solidFill>
                <a:latin typeface="Effra" panose="02000506080000020004" pitchFamily="2" charset="0"/>
              </a:rPr>
              <a:t>Pseudoalignment</a:t>
            </a:r>
          </a:p>
        </p:txBody>
      </p:sp>
      <p:sp>
        <p:nvSpPr>
          <p:cNvPr id="5" name="TextBox 4"/>
          <p:cNvSpPr txBox="1"/>
          <p:nvPr/>
        </p:nvSpPr>
        <p:spPr>
          <a:xfrm>
            <a:off x="990600" y="1043411"/>
            <a:ext cx="6186939" cy="2862322"/>
          </a:xfrm>
          <a:prstGeom prst="rect">
            <a:avLst/>
          </a:prstGeom>
          <a:noFill/>
        </p:spPr>
        <p:txBody>
          <a:bodyPr wrap="square" rtlCol="0">
            <a:spAutoFit/>
          </a:bodyPr>
          <a:lstStyle/>
          <a:p>
            <a:pPr marL="214313" indent="-214313">
              <a:buFont typeface="Arial"/>
              <a:buChar char="•"/>
            </a:pPr>
            <a:r>
              <a:rPr lang="en-US" dirty="0" smtClean="0"/>
              <a:t>Given a paired read, from which transcript could I have originated from?</a:t>
            </a:r>
          </a:p>
          <a:p>
            <a:pPr marL="214313" indent="-214313">
              <a:buFont typeface="Arial"/>
              <a:buChar char="•"/>
            </a:pPr>
            <a:endParaRPr lang="en-US" dirty="0"/>
          </a:p>
          <a:p>
            <a:pPr marL="214313" indent="-214313">
              <a:buFont typeface="Arial"/>
              <a:buChar char="•"/>
            </a:pPr>
            <a:r>
              <a:rPr lang="en-US" dirty="0" smtClean="0"/>
              <a:t>Not nucleotide sequence alignment </a:t>
            </a:r>
          </a:p>
          <a:p>
            <a:pPr marL="214313" indent="-214313">
              <a:buFont typeface="Arial"/>
              <a:buChar char="•"/>
            </a:pPr>
            <a:endParaRPr lang="en-US" dirty="0"/>
          </a:p>
          <a:p>
            <a:pPr marL="214313" indent="-214313">
              <a:buFont typeface="Arial"/>
              <a:buChar char="•"/>
            </a:pPr>
            <a:r>
              <a:rPr lang="en-US" dirty="0" smtClean="0"/>
              <a:t>It determines, </a:t>
            </a:r>
            <a:r>
              <a:rPr lang="en-US" dirty="0"/>
              <a:t>for each read, not </a:t>
            </a:r>
            <a:r>
              <a:rPr lang="en-US" i="1" dirty="0"/>
              <a:t>where</a:t>
            </a:r>
            <a:r>
              <a:rPr lang="en-US" dirty="0"/>
              <a:t> in each transcript it aligns, but rather which transcripts it is compatible </a:t>
            </a:r>
            <a:r>
              <a:rPr lang="en-US" dirty="0" smtClean="0"/>
              <a:t>with.</a:t>
            </a:r>
          </a:p>
          <a:p>
            <a:endParaRPr lang="en-US" dirty="0"/>
          </a:p>
          <a:p>
            <a:pPr marL="214313" indent="-214313">
              <a:buFont typeface="Arial"/>
              <a:buChar char="•"/>
            </a:pPr>
            <a:r>
              <a:rPr lang="en-US" dirty="0" smtClean="0"/>
              <a:t>Pseudoalignments provide the sufficient statistic for the EM algorithm  </a:t>
            </a:r>
          </a:p>
        </p:txBody>
      </p:sp>
      <p:sp>
        <p:nvSpPr>
          <p:cNvPr id="11" name="TextBox 10"/>
          <p:cNvSpPr txBox="1"/>
          <p:nvPr/>
        </p:nvSpPr>
        <p:spPr>
          <a:xfrm>
            <a:off x="381000" y="4267200"/>
            <a:ext cx="4857420" cy="553998"/>
          </a:xfrm>
          <a:prstGeom prst="rect">
            <a:avLst/>
          </a:prstGeom>
          <a:noFill/>
        </p:spPr>
        <p:txBody>
          <a:bodyPr wrap="none" rtlCol="0">
            <a:spAutoFit/>
          </a:bodyPr>
          <a:lstStyle/>
          <a:p>
            <a:r>
              <a:rPr lang="en-US" sz="3000" dirty="0">
                <a:solidFill>
                  <a:prstClr val="black"/>
                </a:solidFill>
                <a:latin typeface="Effra" panose="02000506080000020004" pitchFamily="2" charset="0"/>
              </a:rPr>
              <a:t>How fast is Pseudoalignment?</a:t>
            </a:r>
          </a:p>
        </p:txBody>
      </p:sp>
      <p:sp>
        <p:nvSpPr>
          <p:cNvPr id="4" name="TextBox 3"/>
          <p:cNvSpPr txBox="1"/>
          <p:nvPr/>
        </p:nvSpPr>
        <p:spPr>
          <a:xfrm>
            <a:off x="1173079" y="4837698"/>
            <a:ext cx="5494421" cy="1477328"/>
          </a:xfrm>
          <a:prstGeom prst="rect">
            <a:avLst/>
          </a:prstGeom>
          <a:noFill/>
        </p:spPr>
        <p:txBody>
          <a:bodyPr wrap="square" rtlCol="0">
            <a:spAutoFit/>
          </a:bodyPr>
          <a:lstStyle/>
          <a:p>
            <a:r>
              <a:rPr lang="en-US" b="1" dirty="0"/>
              <a:t>The quantification of 78.6 million reads takes 14 minutes on a standard desktop using a single CPU </a:t>
            </a:r>
            <a:r>
              <a:rPr lang="en-US" b="1" dirty="0" smtClean="0"/>
              <a:t>core.</a:t>
            </a:r>
          </a:p>
          <a:p>
            <a:endParaRPr lang="en-US" b="1" dirty="0"/>
          </a:p>
          <a:p>
            <a:r>
              <a:rPr lang="en-US" b="1" dirty="0" smtClean="0"/>
              <a:t>~6 million reads quantified per minute </a:t>
            </a:r>
            <a:endParaRPr lang="en-US" dirty="0"/>
          </a:p>
        </p:txBody>
      </p:sp>
    </p:spTree>
    <p:extLst>
      <p:ext uri="{BB962C8B-B14F-4D97-AF65-F5344CB8AC3E}">
        <p14:creationId xmlns:p14="http://schemas.microsoft.com/office/powerpoint/2010/main" val="119128490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0" y="304800"/>
            <a:ext cx="2420856" cy="553998"/>
          </a:xfrm>
          <a:prstGeom prst="rect">
            <a:avLst/>
          </a:prstGeom>
          <a:noFill/>
        </p:spPr>
        <p:txBody>
          <a:bodyPr wrap="none" rtlCol="0">
            <a:spAutoFit/>
          </a:bodyPr>
          <a:lstStyle/>
          <a:p>
            <a:r>
              <a:rPr lang="en-US" sz="3000" dirty="0">
                <a:solidFill>
                  <a:prstClr val="black"/>
                </a:solidFill>
                <a:latin typeface="Effra" panose="02000506080000020004" pitchFamily="2" charset="0"/>
              </a:rPr>
              <a:t>Why </a:t>
            </a:r>
            <a:r>
              <a:rPr lang="en-US" sz="3000" dirty="0" err="1">
                <a:solidFill>
                  <a:prstClr val="black"/>
                </a:solidFill>
                <a:latin typeface="Effra" panose="02000506080000020004" pitchFamily="2" charset="0"/>
              </a:rPr>
              <a:t>Kallisto</a:t>
            </a:r>
            <a:r>
              <a:rPr lang="en-US" sz="3000" dirty="0">
                <a:solidFill>
                  <a:prstClr val="black"/>
                </a:solidFill>
                <a:latin typeface="Effra" panose="02000506080000020004" pitchFamily="2" charset="0"/>
              </a:rPr>
              <a:t>?</a:t>
            </a:r>
          </a:p>
        </p:txBody>
      </p:sp>
      <p:sp>
        <p:nvSpPr>
          <p:cNvPr id="4" name="TextBox 3"/>
          <p:cNvSpPr txBox="1"/>
          <p:nvPr/>
        </p:nvSpPr>
        <p:spPr>
          <a:xfrm>
            <a:off x="373801" y="1113870"/>
            <a:ext cx="7916323" cy="5632311"/>
          </a:xfrm>
          <a:prstGeom prst="rect">
            <a:avLst/>
          </a:prstGeom>
          <a:noFill/>
        </p:spPr>
        <p:txBody>
          <a:bodyPr wrap="square" rtlCol="0">
            <a:spAutoFit/>
          </a:bodyPr>
          <a:lstStyle/>
          <a:p>
            <a:pPr marL="214313" indent="-214313">
              <a:buFont typeface="Arial"/>
              <a:buChar char="•"/>
            </a:pPr>
            <a:r>
              <a:rPr lang="en-US" dirty="0" smtClean="0"/>
              <a:t>Most RNA </a:t>
            </a:r>
            <a:r>
              <a:rPr lang="en-US" dirty="0" err="1" smtClean="0"/>
              <a:t>seq</a:t>
            </a:r>
            <a:r>
              <a:rPr lang="en-US" dirty="0" smtClean="0"/>
              <a:t> tools(Cufflinks, RSEM, </a:t>
            </a:r>
            <a:r>
              <a:rPr lang="en-US" dirty="0" err="1" smtClean="0"/>
              <a:t>eXpress</a:t>
            </a:r>
            <a:r>
              <a:rPr lang="en-US" dirty="0" smtClean="0"/>
              <a:t> </a:t>
            </a:r>
            <a:r>
              <a:rPr lang="en-US" dirty="0" err="1" smtClean="0"/>
              <a:t>etc</a:t>
            </a:r>
            <a:r>
              <a:rPr lang="en-US" dirty="0" smtClean="0"/>
              <a:t>) do RNA </a:t>
            </a:r>
            <a:r>
              <a:rPr lang="en-US" dirty="0" err="1" smtClean="0"/>
              <a:t>seq</a:t>
            </a:r>
            <a:r>
              <a:rPr lang="en-US" dirty="0" smtClean="0"/>
              <a:t> analysis in two parts-</a:t>
            </a:r>
          </a:p>
          <a:p>
            <a:endParaRPr lang="en-US" dirty="0" smtClean="0"/>
          </a:p>
          <a:p>
            <a:pPr marL="557213" lvl="1" indent="-214313">
              <a:buFont typeface="Arial"/>
              <a:buChar char="•"/>
            </a:pPr>
            <a:r>
              <a:rPr lang="en-US" dirty="0" smtClean="0"/>
              <a:t>Alignment- Align reads to transcriptome or split reads over genome</a:t>
            </a:r>
          </a:p>
          <a:p>
            <a:pPr lvl="1"/>
            <a:endParaRPr lang="en-US" dirty="0" smtClean="0"/>
          </a:p>
          <a:p>
            <a:pPr marL="557213" lvl="1" indent="-214313">
              <a:buFont typeface="Arial"/>
              <a:buChar char="•"/>
            </a:pPr>
            <a:r>
              <a:rPr lang="en-US" dirty="0" smtClean="0"/>
              <a:t>Quantification- converts the alignments to abundance metrics( FPKM, RPKM, TPM)</a:t>
            </a:r>
          </a:p>
          <a:p>
            <a:pPr marL="900113" lvl="2" indent="-214313">
              <a:buFont typeface="Arial"/>
              <a:buChar char="•"/>
            </a:pPr>
            <a:r>
              <a:rPr lang="en-US" dirty="0" smtClean="0"/>
              <a:t>Two clusters of quantification tools, count based Vs. Expectation-Maximization(EM) based </a:t>
            </a:r>
          </a:p>
          <a:p>
            <a:pPr marL="900113" lvl="2" indent="-214313">
              <a:buFont typeface="Arial"/>
              <a:buChar char="•"/>
            </a:pPr>
            <a:r>
              <a:rPr lang="en-US" dirty="0" smtClean="0"/>
              <a:t>Key difference is how they deals with ambiguous read alignments</a:t>
            </a:r>
          </a:p>
          <a:p>
            <a:pPr marL="900113" lvl="2" indent="-214313">
              <a:buFont typeface="Arial"/>
              <a:buChar char="•"/>
            </a:pPr>
            <a:endParaRPr lang="en-US" dirty="0" smtClean="0"/>
          </a:p>
          <a:p>
            <a:pPr marL="900113" lvl="2" indent="-214313">
              <a:buFont typeface="Arial"/>
              <a:buChar char="•"/>
            </a:pPr>
            <a:endParaRPr lang="en-US" dirty="0"/>
          </a:p>
          <a:p>
            <a:pPr marL="214313" indent="-214313">
              <a:buFont typeface="Arial"/>
              <a:buChar char="•"/>
            </a:pPr>
            <a:r>
              <a:rPr lang="en-US" dirty="0" err="1" smtClean="0"/>
              <a:t>Kallisto</a:t>
            </a:r>
            <a:r>
              <a:rPr lang="en-US" dirty="0" smtClean="0"/>
              <a:t> fuses the two steps</a:t>
            </a:r>
          </a:p>
          <a:p>
            <a:pPr marL="557213" lvl="1" indent="-214313">
              <a:buFont typeface="Arial"/>
              <a:buChar char="•"/>
            </a:pPr>
            <a:endParaRPr lang="en-US" dirty="0"/>
          </a:p>
          <a:p>
            <a:pPr marL="557213" lvl="1" indent="-214313">
              <a:buFont typeface="Arial"/>
              <a:buChar char="•"/>
            </a:pPr>
            <a:r>
              <a:rPr lang="en-US" dirty="0" smtClean="0"/>
              <a:t>Reads are </a:t>
            </a:r>
            <a:r>
              <a:rPr lang="en-US" i="1" dirty="0" err="1" smtClean="0"/>
              <a:t>pseudoaligned</a:t>
            </a:r>
            <a:r>
              <a:rPr lang="en-US" dirty="0" smtClean="0"/>
              <a:t> to the reference transcriptome</a:t>
            </a:r>
          </a:p>
          <a:p>
            <a:pPr marL="557213" lvl="1" indent="-214313">
              <a:buFont typeface="Arial"/>
              <a:buChar char="•"/>
            </a:pPr>
            <a:endParaRPr lang="en-US" dirty="0"/>
          </a:p>
          <a:p>
            <a:pPr marL="557213" lvl="1" indent="-214313">
              <a:buFont typeface="Arial"/>
              <a:buChar char="•"/>
            </a:pPr>
            <a:r>
              <a:rPr lang="en-US" dirty="0" smtClean="0"/>
              <a:t>EM algorithm </a:t>
            </a:r>
            <a:r>
              <a:rPr lang="en-US" dirty="0" err="1" smtClean="0"/>
              <a:t>deconvolutes</a:t>
            </a:r>
            <a:r>
              <a:rPr lang="en-US" dirty="0" smtClean="0"/>
              <a:t> </a:t>
            </a:r>
            <a:r>
              <a:rPr lang="en-US" dirty="0" err="1" smtClean="0"/>
              <a:t>pseudoalignments</a:t>
            </a:r>
            <a:r>
              <a:rPr lang="en-US" dirty="0" smtClean="0"/>
              <a:t> to obtain transcript abundances</a:t>
            </a:r>
            <a:endParaRPr lang="en-US" dirty="0"/>
          </a:p>
          <a:p>
            <a:pPr marL="214313" indent="-214313">
              <a:buFont typeface="Arial"/>
              <a:buChar char="•"/>
            </a:pPr>
            <a:endParaRPr lang="en-US" dirty="0" smtClean="0"/>
          </a:p>
          <a:p>
            <a:pPr marL="214313" indent="-214313">
              <a:buFont typeface="Arial"/>
              <a:buChar char="•"/>
            </a:pPr>
            <a:endParaRPr lang="en-US" dirty="0"/>
          </a:p>
        </p:txBody>
      </p:sp>
    </p:spTree>
    <p:extLst>
      <p:ext uri="{BB962C8B-B14F-4D97-AF65-F5344CB8AC3E}">
        <p14:creationId xmlns:p14="http://schemas.microsoft.com/office/powerpoint/2010/main" val="97075263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1140" y="685799"/>
            <a:ext cx="8922860" cy="5621009"/>
          </a:xfrm>
          <a:prstGeom prst="rect">
            <a:avLst/>
          </a:prstGeom>
        </p:spPr>
      </p:pic>
      <p:pic>
        <p:nvPicPr>
          <p:cNvPr id="6" name="Picture 5"/>
          <p:cNvPicPr>
            <a:picLocks noChangeAspect="1"/>
          </p:cNvPicPr>
          <p:nvPr/>
        </p:nvPicPr>
        <p:blipFill>
          <a:blip r:embed="rId3"/>
          <a:stretch>
            <a:fillRect/>
          </a:stretch>
        </p:blipFill>
        <p:spPr>
          <a:xfrm>
            <a:off x="685800" y="6358043"/>
            <a:ext cx="4521200" cy="482600"/>
          </a:xfrm>
          <a:prstGeom prst="rect">
            <a:avLst/>
          </a:prstGeom>
        </p:spPr>
      </p:pic>
      <p:pic>
        <p:nvPicPr>
          <p:cNvPr id="7" name="Picture 6"/>
          <p:cNvPicPr>
            <a:picLocks noChangeAspect="1"/>
          </p:cNvPicPr>
          <p:nvPr/>
        </p:nvPicPr>
        <p:blipFill>
          <a:blip r:embed="rId4"/>
          <a:stretch>
            <a:fillRect/>
          </a:stretch>
        </p:blipFill>
        <p:spPr>
          <a:xfrm>
            <a:off x="3628" y="0"/>
            <a:ext cx="2870200" cy="720712"/>
          </a:xfrm>
          <a:prstGeom prst="rect">
            <a:avLst/>
          </a:prstGeom>
        </p:spPr>
      </p:pic>
    </p:spTree>
    <p:extLst>
      <p:ext uri="{BB962C8B-B14F-4D97-AF65-F5344CB8AC3E}">
        <p14:creationId xmlns:p14="http://schemas.microsoft.com/office/powerpoint/2010/main" val="421933286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60107" y="5385916"/>
            <a:ext cx="804742" cy="781880"/>
          </a:xfrm>
          <a:prstGeom prst="rect">
            <a:avLst/>
          </a:prstGeom>
        </p:spPr>
      </p:pic>
      <p:pic>
        <p:nvPicPr>
          <p:cNvPr id="5" name="Picture 4"/>
          <p:cNvPicPr>
            <a:picLocks noChangeAspect="1"/>
          </p:cNvPicPr>
          <p:nvPr/>
        </p:nvPicPr>
        <p:blipFill>
          <a:blip r:embed="rId4"/>
          <a:stretch>
            <a:fillRect/>
          </a:stretch>
        </p:blipFill>
        <p:spPr>
          <a:xfrm>
            <a:off x="2385961" y="1984411"/>
            <a:ext cx="3658792" cy="876215"/>
          </a:xfrm>
          <a:prstGeom prst="rect">
            <a:avLst/>
          </a:prstGeom>
        </p:spPr>
      </p:pic>
      <p:pic>
        <p:nvPicPr>
          <p:cNvPr id="7" name="Picture 6"/>
          <p:cNvPicPr>
            <a:picLocks noChangeAspect="1"/>
          </p:cNvPicPr>
          <p:nvPr/>
        </p:nvPicPr>
        <p:blipFill>
          <a:blip r:embed="rId5"/>
          <a:stretch>
            <a:fillRect/>
          </a:stretch>
        </p:blipFill>
        <p:spPr>
          <a:xfrm>
            <a:off x="2413706" y="2915827"/>
            <a:ext cx="3563819" cy="985990"/>
          </a:xfrm>
          <a:prstGeom prst="rect">
            <a:avLst/>
          </a:prstGeom>
        </p:spPr>
      </p:pic>
      <p:sp>
        <p:nvSpPr>
          <p:cNvPr id="8" name="TextBox 7"/>
          <p:cNvSpPr txBox="1"/>
          <p:nvPr/>
        </p:nvSpPr>
        <p:spPr>
          <a:xfrm>
            <a:off x="638115" y="4269298"/>
            <a:ext cx="7860834" cy="2031325"/>
          </a:xfrm>
          <a:prstGeom prst="rect">
            <a:avLst/>
          </a:prstGeom>
          <a:noFill/>
        </p:spPr>
        <p:txBody>
          <a:bodyPr wrap="square" rtlCol="0">
            <a:spAutoFit/>
          </a:bodyPr>
          <a:lstStyle/>
          <a:p>
            <a:pPr marL="214313" indent="-214313">
              <a:buFont typeface="Arial"/>
              <a:buChar char="•"/>
            </a:pPr>
            <a:r>
              <a:rPr lang="en-US" dirty="0"/>
              <a:t>Create every k-</a:t>
            </a:r>
            <a:r>
              <a:rPr lang="en-US" dirty="0" err="1"/>
              <a:t>mer</a:t>
            </a:r>
            <a:r>
              <a:rPr lang="en-US" dirty="0"/>
              <a:t> in the transcriptome (k=31), build de Bruin Graph and color each k-</a:t>
            </a:r>
            <a:r>
              <a:rPr lang="en-US" dirty="0" err="1" smtClean="0"/>
              <a:t>mer</a:t>
            </a:r>
            <a:endParaRPr lang="en-US" dirty="0" smtClean="0"/>
          </a:p>
          <a:p>
            <a:endParaRPr lang="en-US" dirty="0"/>
          </a:p>
          <a:p>
            <a:pPr marL="214313" indent="-214313">
              <a:buFont typeface="Arial"/>
              <a:buChar char="•"/>
            </a:pPr>
            <a:r>
              <a:rPr lang="en-US" dirty="0"/>
              <a:t>Preprocess the transcriptome to create the T-</a:t>
            </a:r>
            <a:r>
              <a:rPr lang="en-US" dirty="0" smtClean="0"/>
              <a:t>DBG</a:t>
            </a:r>
          </a:p>
          <a:p>
            <a:endParaRPr lang="en-US" dirty="0" smtClean="0"/>
          </a:p>
          <a:p>
            <a:pPr marL="214313" indent="-214313">
              <a:buFont typeface="Arial"/>
              <a:buChar char="•"/>
            </a:pPr>
            <a:r>
              <a:rPr lang="en-US" dirty="0" smtClean="0"/>
              <a:t>Indexing is faster</a:t>
            </a:r>
          </a:p>
          <a:p>
            <a:endParaRPr lang="en-US" dirty="0"/>
          </a:p>
        </p:txBody>
      </p:sp>
      <p:sp>
        <p:nvSpPr>
          <p:cNvPr id="12" name="TextBox 11"/>
          <p:cNvSpPr txBox="1"/>
          <p:nvPr/>
        </p:nvSpPr>
        <p:spPr>
          <a:xfrm>
            <a:off x="624602" y="1213270"/>
            <a:ext cx="5249001" cy="553998"/>
          </a:xfrm>
          <a:prstGeom prst="rect">
            <a:avLst/>
          </a:prstGeom>
          <a:noFill/>
        </p:spPr>
        <p:txBody>
          <a:bodyPr wrap="none" rtlCol="0">
            <a:spAutoFit/>
          </a:bodyPr>
          <a:lstStyle/>
          <a:p>
            <a:r>
              <a:rPr lang="en-US" sz="3000" dirty="0">
                <a:solidFill>
                  <a:prstClr val="black"/>
                </a:solidFill>
                <a:latin typeface="Effra" panose="02000506080000020004" pitchFamily="2" charset="0"/>
              </a:rPr>
              <a:t>Target de </a:t>
            </a:r>
            <a:r>
              <a:rPr lang="en-US" sz="3000" dirty="0" err="1">
                <a:solidFill>
                  <a:prstClr val="black"/>
                </a:solidFill>
                <a:latin typeface="Effra" panose="02000506080000020004" pitchFamily="2" charset="0"/>
              </a:rPr>
              <a:t>Bruijn</a:t>
            </a:r>
            <a:r>
              <a:rPr lang="en-US" sz="3000" dirty="0">
                <a:solidFill>
                  <a:prstClr val="black"/>
                </a:solidFill>
                <a:latin typeface="Effra" panose="02000506080000020004" pitchFamily="2" charset="0"/>
              </a:rPr>
              <a:t> Graph (T-DBG)</a:t>
            </a:r>
          </a:p>
        </p:txBody>
      </p:sp>
      <p:sp>
        <p:nvSpPr>
          <p:cNvPr id="4" name="TextBox 3"/>
          <p:cNvSpPr txBox="1"/>
          <p:nvPr/>
        </p:nvSpPr>
        <p:spPr>
          <a:xfrm>
            <a:off x="2135606" y="4025566"/>
            <a:ext cx="3459079" cy="230832"/>
          </a:xfrm>
          <a:prstGeom prst="rect">
            <a:avLst/>
          </a:prstGeom>
          <a:noFill/>
        </p:spPr>
        <p:txBody>
          <a:bodyPr wrap="square" rtlCol="0">
            <a:spAutoFit/>
          </a:bodyPr>
          <a:lstStyle/>
          <a:p>
            <a:pPr algn="ctr"/>
            <a:r>
              <a:rPr lang="en-US" sz="900" dirty="0"/>
              <a:t>http://</a:t>
            </a:r>
            <a:r>
              <a:rPr lang="en-US" sz="900" dirty="0" err="1"/>
              <a:t>arxiv.org</a:t>
            </a:r>
            <a:r>
              <a:rPr lang="en-US" sz="900" dirty="0"/>
              <a:t>/</a:t>
            </a:r>
            <a:r>
              <a:rPr lang="en-US" sz="900" dirty="0" err="1"/>
              <a:t>pdf</a:t>
            </a:r>
            <a:r>
              <a:rPr lang="en-US" sz="900" dirty="0"/>
              <a:t>/1505.02710v2.pdf</a:t>
            </a:r>
          </a:p>
        </p:txBody>
      </p:sp>
    </p:spTree>
    <p:extLst>
      <p:ext uri="{BB962C8B-B14F-4D97-AF65-F5344CB8AC3E}">
        <p14:creationId xmlns:p14="http://schemas.microsoft.com/office/powerpoint/2010/main" val="179672172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624602" y="1213270"/>
            <a:ext cx="5249001" cy="553998"/>
          </a:xfrm>
          <a:prstGeom prst="rect">
            <a:avLst/>
          </a:prstGeom>
          <a:noFill/>
        </p:spPr>
        <p:txBody>
          <a:bodyPr wrap="none" rtlCol="0">
            <a:spAutoFit/>
          </a:bodyPr>
          <a:lstStyle/>
          <a:p>
            <a:r>
              <a:rPr lang="en-US" sz="3000" dirty="0">
                <a:solidFill>
                  <a:prstClr val="black"/>
                </a:solidFill>
                <a:latin typeface="Effra" panose="02000506080000020004" pitchFamily="2" charset="0"/>
              </a:rPr>
              <a:t>Target de </a:t>
            </a:r>
            <a:r>
              <a:rPr lang="en-US" sz="3000" dirty="0" err="1">
                <a:solidFill>
                  <a:prstClr val="black"/>
                </a:solidFill>
                <a:latin typeface="Effra" panose="02000506080000020004" pitchFamily="2" charset="0"/>
              </a:rPr>
              <a:t>Bruijn</a:t>
            </a:r>
            <a:r>
              <a:rPr lang="en-US" sz="3000" dirty="0">
                <a:solidFill>
                  <a:prstClr val="black"/>
                </a:solidFill>
                <a:latin typeface="Effra" panose="02000506080000020004" pitchFamily="2" charset="0"/>
              </a:rPr>
              <a:t> Graph (T-DBG)</a:t>
            </a:r>
          </a:p>
        </p:txBody>
      </p:sp>
      <p:pic>
        <p:nvPicPr>
          <p:cNvPr id="4" name="Picture 3"/>
          <p:cNvPicPr>
            <a:picLocks noChangeAspect="1"/>
          </p:cNvPicPr>
          <p:nvPr/>
        </p:nvPicPr>
        <p:blipFill>
          <a:blip r:embed="rId3"/>
          <a:stretch>
            <a:fillRect/>
          </a:stretch>
        </p:blipFill>
        <p:spPr>
          <a:xfrm>
            <a:off x="2202570" y="1864203"/>
            <a:ext cx="3980908" cy="953357"/>
          </a:xfrm>
          <a:prstGeom prst="rect">
            <a:avLst/>
          </a:prstGeom>
        </p:spPr>
      </p:pic>
      <p:pic>
        <p:nvPicPr>
          <p:cNvPr id="5" name="Picture 4"/>
          <p:cNvPicPr>
            <a:picLocks noChangeAspect="1"/>
          </p:cNvPicPr>
          <p:nvPr/>
        </p:nvPicPr>
        <p:blipFill>
          <a:blip r:embed="rId4"/>
          <a:stretch>
            <a:fillRect/>
          </a:stretch>
        </p:blipFill>
        <p:spPr>
          <a:xfrm>
            <a:off x="2212753" y="2897055"/>
            <a:ext cx="3955691" cy="1048607"/>
          </a:xfrm>
          <a:prstGeom prst="rect">
            <a:avLst/>
          </a:prstGeom>
        </p:spPr>
      </p:pic>
      <p:pic>
        <p:nvPicPr>
          <p:cNvPr id="7" name="Picture 6"/>
          <p:cNvPicPr>
            <a:picLocks noChangeAspect="1"/>
          </p:cNvPicPr>
          <p:nvPr/>
        </p:nvPicPr>
        <p:blipFill>
          <a:blip r:embed="rId5"/>
          <a:stretch>
            <a:fillRect/>
          </a:stretch>
        </p:blipFill>
        <p:spPr>
          <a:xfrm>
            <a:off x="3005585" y="2011188"/>
            <a:ext cx="1602668" cy="128458"/>
          </a:xfrm>
          <a:prstGeom prst="rect">
            <a:avLst/>
          </a:prstGeom>
        </p:spPr>
      </p:pic>
      <p:sp>
        <p:nvSpPr>
          <p:cNvPr id="9" name="TextBox 8"/>
          <p:cNvSpPr txBox="1"/>
          <p:nvPr/>
        </p:nvSpPr>
        <p:spPr>
          <a:xfrm>
            <a:off x="462402" y="4223065"/>
            <a:ext cx="8008803" cy="1754326"/>
          </a:xfrm>
          <a:prstGeom prst="rect">
            <a:avLst/>
          </a:prstGeom>
          <a:noFill/>
        </p:spPr>
        <p:txBody>
          <a:bodyPr wrap="square" rtlCol="0">
            <a:spAutoFit/>
          </a:bodyPr>
          <a:lstStyle/>
          <a:p>
            <a:pPr marL="214313" indent="-214313">
              <a:buFont typeface="Arial"/>
              <a:buChar char="•"/>
            </a:pPr>
            <a:r>
              <a:rPr lang="en-US" dirty="0"/>
              <a:t>Use k-</a:t>
            </a:r>
            <a:r>
              <a:rPr lang="en-US" dirty="0" err="1"/>
              <a:t>mers</a:t>
            </a:r>
            <a:r>
              <a:rPr lang="en-US" dirty="0"/>
              <a:t> in read to find which transcript it came </a:t>
            </a:r>
            <a:r>
              <a:rPr lang="en-US" dirty="0" smtClean="0"/>
              <a:t>from</a:t>
            </a:r>
          </a:p>
          <a:p>
            <a:endParaRPr lang="en-US" dirty="0"/>
          </a:p>
          <a:p>
            <a:pPr marL="214313" indent="-214313">
              <a:buFont typeface="Arial"/>
              <a:buChar char="•"/>
            </a:pPr>
            <a:r>
              <a:rPr lang="en-US" dirty="0"/>
              <a:t>Want to find pseudo </a:t>
            </a:r>
            <a:r>
              <a:rPr lang="en-US" dirty="0" smtClean="0"/>
              <a:t>alignments</a:t>
            </a:r>
          </a:p>
          <a:p>
            <a:endParaRPr lang="en-US" dirty="0"/>
          </a:p>
          <a:p>
            <a:pPr marL="214313" indent="-214313">
              <a:buFont typeface="Arial"/>
              <a:buChar char="•"/>
            </a:pPr>
            <a:r>
              <a:rPr lang="en-US" dirty="0" err="1"/>
              <a:t>pseudoalignment</a:t>
            </a:r>
            <a:r>
              <a:rPr lang="en-US" dirty="0"/>
              <a:t> : which transcripts the read (pair) is compatible </a:t>
            </a:r>
            <a:r>
              <a:rPr lang="en-US" dirty="0" smtClean="0"/>
              <a:t>with not an alignment of the nucleotide sequences.</a:t>
            </a:r>
            <a:endParaRPr lang="en-US" dirty="0"/>
          </a:p>
        </p:txBody>
      </p:sp>
      <p:sp>
        <p:nvSpPr>
          <p:cNvPr id="13" name="TextBox 12"/>
          <p:cNvSpPr txBox="1"/>
          <p:nvPr/>
        </p:nvSpPr>
        <p:spPr>
          <a:xfrm>
            <a:off x="2135606" y="4025566"/>
            <a:ext cx="3459079" cy="230832"/>
          </a:xfrm>
          <a:prstGeom prst="rect">
            <a:avLst/>
          </a:prstGeom>
          <a:noFill/>
        </p:spPr>
        <p:txBody>
          <a:bodyPr wrap="square" rtlCol="0">
            <a:spAutoFit/>
          </a:bodyPr>
          <a:lstStyle/>
          <a:p>
            <a:pPr algn="ctr"/>
            <a:r>
              <a:rPr lang="en-US" sz="900" dirty="0"/>
              <a:t>http://</a:t>
            </a:r>
            <a:r>
              <a:rPr lang="en-US" sz="900" dirty="0" err="1"/>
              <a:t>arxiv.org</a:t>
            </a:r>
            <a:r>
              <a:rPr lang="en-US" sz="900" dirty="0"/>
              <a:t>/</a:t>
            </a:r>
            <a:r>
              <a:rPr lang="en-US" sz="900" dirty="0" err="1"/>
              <a:t>pdf</a:t>
            </a:r>
            <a:r>
              <a:rPr lang="en-US" sz="900" dirty="0"/>
              <a:t>/1505.02710v2.pdf</a:t>
            </a:r>
          </a:p>
        </p:txBody>
      </p:sp>
    </p:spTree>
    <p:extLst>
      <p:ext uri="{BB962C8B-B14F-4D97-AF65-F5344CB8AC3E}">
        <p14:creationId xmlns:p14="http://schemas.microsoft.com/office/powerpoint/2010/main" val="103881602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624602" y="1213270"/>
            <a:ext cx="5249001" cy="553998"/>
          </a:xfrm>
          <a:prstGeom prst="rect">
            <a:avLst/>
          </a:prstGeom>
          <a:noFill/>
        </p:spPr>
        <p:txBody>
          <a:bodyPr wrap="none" rtlCol="0">
            <a:spAutoFit/>
          </a:bodyPr>
          <a:lstStyle/>
          <a:p>
            <a:r>
              <a:rPr lang="en-US" sz="3000" dirty="0">
                <a:solidFill>
                  <a:prstClr val="black"/>
                </a:solidFill>
                <a:latin typeface="Effra" panose="02000506080000020004" pitchFamily="2" charset="0"/>
              </a:rPr>
              <a:t>Target de </a:t>
            </a:r>
            <a:r>
              <a:rPr lang="en-US" sz="3000" dirty="0" err="1">
                <a:solidFill>
                  <a:prstClr val="black"/>
                </a:solidFill>
                <a:latin typeface="Effra" panose="02000506080000020004" pitchFamily="2" charset="0"/>
              </a:rPr>
              <a:t>Bruijn</a:t>
            </a:r>
            <a:r>
              <a:rPr lang="en-US" sz="3000" dirty="0">
                <a:solidFill>
                  <a:prstClr val="black"/>
                </a:solidFill>
                <a:latin typeface="Effra" panose="02000506080000020004" pitchFamily="2" charset="0"/>
              </a:rPr>
              <a:t> Graph (T-DBG)</a:t>
            </a:r>
          </a:p>
        </p:txBody>
      </p:sp>
      <p:pic>
        <p:nvPicPr>
          <p:cNvPr id="4" name="Picture 3"/>
          <p:cNvPicPr>
            <a:picLocks noChangeAspect="1"/>
          </p:cNvPicPr>
          <p:nvPr/>
        </p:nvPicPr>
        <p:blipFill>
          <a:blip r:embed="rId3"/>
          <a:stretch>
            <a:fillRect/>
          </a:stretch>
        </p:blipFill>
        <p:spPr>
          <a:xfrm>
            <a:off x="1803356" y="1716448"/>
            <a:ext cx="4355827" cy="2558771"/>
          </a:xfrm>
          <a:prstGeom prst="rect">
            <a:avLst/>
          </a:prstGeom>
        </p:spPr>
      </p:pic>
      <p:sp>
        <p:nvSpPr>
          <p:cNvPr id="5" name="TextBox 4"/>
          <p:cNvSpPr txBox="1"/>
          <p:nvPr/>
        </p:nvSpPr>
        <p:spPr>
          <a:xfrm>
            <a:off x="739844" y="4250805"/>
            <a:ext cx="7546401" cy="1754326"/>
          </a:xfrm>
          <a:prstGeom prst="rect">
            <a:avLst/>
          </a:prstGeom>
          <a:noFill/>
        </p:spPr>
        <p:txBody>
          <a:bodyPr wrap="square" rtlCol="0">
            <a:spAutoFit/>
          </a:bodyPr>
          <a:lstStyle/>
          <a:p>
            <a:pPr marL="214313" indent="-214313">
              <a:buFont typeface="Arial"/>
              <a:buChar char="•"/>
            </a:pPr>
            <a:r>
              <a:rPr lang="en-US" dirty="0"/>
              <a:t>Each k-</a:t>
            </a:r>
            <a:r>
              <a:rPr lang="en-US" dirty="0" err="1"/>
              <a:t>mer</a:t>
            </a:r>
            <a:r>
              <a:rPr lang="en-US" dirty="0"/>
              <a:t> appears in a set of </a:t>
            </a:r>
            <a:r>
              <a:rPr lang="en-US" dirty="0" smtClean="0"/>
              <a:t>transcripts</a:t>
            </a:r>
          </a:p>
          <a:p>
            <a:endParaRPr lang="en-US" dirty="0"/>
          </a:p>
          <a:p>
            <a:pPr marL="214313" indent="-214313">
              <a:buFont typeface="Arial"/>
              <a:buChar char="•"/>
            </a:pPr>
            <a:r>
              <a:rPr lang="en-US" dirty="0"/>
              <a:t>The intersection of all sets is our </a:t>
            </a:r>
            <a:r>
              <a:rPr lang="en-US" dirty="0" err="1" smtClean="0"/>
              <a:t>pseudoalignment</a:t>
            </a:r>
            <a:endParaRPr lang="en-US" dirty="0" smtClean="0"/>
          </a:p>
          <a:p>
            <a:endParaRPr lang="en-US" dirty="0"/>
          </a:p>
          <a:p>
            <a:pPr marL="214313" indent="-214313">
              <a:buFont typeface="Arial"/>
              <a:buChar char="•"/>
            </a:pPr>
            <a:r>
              <a:rPr lang="en-US" dirty="0"/>
              <a:t>Can jump over k-</a:t>
            </a:r>
            <a:r>
              <a:rPr lang="en-US" dirty="0" err="1"/>
              <a:t>mers</a:t>
            </a:r>
            <a:r>
              <a:rPr lang="en-US" dirty="0"/>
              <a:t> in the T-DBG that provide same </a:t>
            </a:r>
            <a:r>
              <a:rPr lang="en-US" dirty="0" smtClean="0"/>
              <a:t>information Jumping provides ~8x speedup over </a:t>
            </a:r>
            <a:r>
              <a:rPr lang="en-US" dirty="0" err="1" smtClean="0"/>
              <a:t>chekcing</a:t>
            </a:r>
            <a:r>
              <a:rPr lang="en-US" dirty="0" smtClean="0"/>
              <a:t> all k-</a:t>
            </a:r>
            <a:r>
              <a:rPr lang="en-US" dirty="0" err="1" smtClean="0"/>
              <a:t>mers</a:t>
            </a:r>
            <a:endParaRPr lang="en-US" dirty="0" smtClean="0"/>
          </a:p>
        </p:txBody>
      </p:sp>
      <p:sp>
        <p:nvSpPr>
          <p:cNvPr id="11" name="TextBox 10"/>
          <p:cNvSpPr txBox="1"/>
          <p:nvPr/>
        </p:nvSpPr>
        <p:spPr>
          <a:xfrm>
            <a:off x="2135606" y="4025566"/>
            <a:ext cx="3459079" cy="230832"/>
          </a:xfrm>
          <a:prstGeom prst="rect">
            <a:avLst/>
          </a:prstGeom>
          <a:noFill/>
        </p:spPr>
        <p:txBody>
          <a:bodyPr wrap="square" rtlCol="0">
            <a:spAutoFit/>
          </a:bodyPr>
          <a:lstStyle/>
          <a:p>
            <a:pPr algn="ctr"/>
            <a:r>
              <a:rPr lang="en-US" sz="900" dirty="0"/>
              <a:t>http://</a:t>
            </a:r>
            <a:r>
              <a:rPr lang="en-US" sz="900" dirty="0" err="1"/>
              <a:t>arxiv.org</a:t>
            </a:r>
            <a:r>
              <a:rPr lang="en-US" sz="900" dirty="0"/>
              <a:t>/</a:t>
            </a:r>
            <a:r>
              <a:rPr lang="en-US" sz="900" dirty="0" err="1"/>
              <a:t>pdf</a:t>
            </a:r>
            <a:r>
              <a:rPr lang="en-US" sz="900" dirty="0"/>
              <a:t>/1505.02710v2.pdf</a:t>
            </a:r>
          </a:p>
        </p:txBody>
      </p:sp>
    </p:spTree>
    <p:extLst>
      <p:ext uri="{BB962C8B-B14F-4D97-AF65-F5344CB8AC3E}">
        <p14:creationId xmlns:p14="http://schemas.microsoft.com/office/powerpoint/2010/main" val="159413560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flipV="1">
            <a:off x="0" y="5963071"/>
            <a:ext cx="9144000" cy="34289"/>
          </a:xfrm>
          <a:prstGeom prst="rect">
            <a:avLst/>
          </a:prstGeom>
          <a:solidFill>
            <a:srgbClr val="03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flipV="1">
            <a:off x="0" y="5907978"/>
            <a:ext cx="9144000" cy="34289"/>
          </a:xfrm>
          <a:prstGeom prst="rect">
            <a:avLst/>
          </a:prstGeom>
          <a:solidFill>
            <a:srgbClr val="D96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8560107" y="5385916"/>
            <a:ext cx="804742" cy="781880"/>
          </a:xfrm>
          <a:prstGeom prst="rect">
            <a:avLst/>
          </a:prstGeom>
        </p:spPr>
      </p:pic>
      <p:sp>
        <p:nvSpPr>
          <p:cNvPr id="8" name="TextBox 7"/>
          <p:cNvSpPr txBox="1"/>
          <p:nvPr/>
        </p:nvSpPr>
        <p:spPr>
          <a:xfrm>
            <a:off x="624602" y="1213270"/>
            <a:ext cx="3928961" cy="553998"/>
          </a:xfrm>
          <a:prstGeom prst="rect">
            <a:avLst/>
          </a:prstGeom>
          <a:noFill/>
        </p:spPr>
        <p:txBody>
          <a:bodyPr wrap="none" rtlCol="0">
            <a:spAutoFit/>
          </a:bodyPr>
          <a:lstStyle/>
          <a:p>
            <a:r>
              <a:rPr lang="en-US" sz="3000" dirty="0">
                <a:solidFill>
                  <a:prstClr val="black"/>
                </a:solidFill>
                <a:latin typeface="Effra" panose="02000506080000020004" pitchFamily="2" charset="0"/>
              </a:rPr>
              <a:t>Performance - Accuracy</a:t>
            </a:r>
          </a:p>
        </p:txBody>
      </p:sp>
      <p:sp>
        <p:nvSpPr>
          <p:cNvPr id="4" name="TextBox 3"/>
          <p:cNvSpPr txBox="1"/>
          <p:nvPr/>
        </p:nvSpPr>
        <p:spPr>
          <a:xfrm>
            <a:off x="776835" y="1929872"/>
            <a:ext cx="6926782" cy="923330"/>
          </a:xfrm>
          <a:prstGeom prst="rect">
            <a:avLst/>
          </a:prstGeom>
          <a:noFill/>
        </p:spPr>
        <p:txBody>
          <a:bodyPr wrap="square" rtlCol="0">
            <a:spAutoFit/>
          </a:bodyPr>
          <a:lstStyle/>
          <a:p>
            <a:pPr marL="214313" indent="-214313">
              <a:buFont typeface="Arial"/>
              <a:buChar char="•"/>
            </a:pPr>
            <a:r>
              <a:rPr lang="en-US" dirty="0"/>
              <a:t>Simulated 20, 30M PE reads using RSEM </a:t>
            </a:r>
            <a:r>
              <a:rPr lang="en-US" dirty="0" smtClean="0"/>
              <a:t>simulator</a:t>
            </a:r>
          </a:p>
          <a:p>
            <a:endParaRPr lang="en-US" dirty="0"/>
          </a:p>
          <a:p>
            <a:pPr marL="214313" indent="-214313">
              <a:buFont typeface="Arial"/>
              <a:buChar char="•"/>
            </a:pPr>
            <a:r>
              <a:rPr lang="en-US" dirty="0"/>
              <a:t>Relative difference =</a:t>
            </a:r>
          </a:p>
        </p:txBody>
      </p:sp>
      <p:pic>
        <p:nvPicPr>
          <p:cNvPr id="5" name="Picture 4"/>
          <p:cNvPicPr>
            <a:picLocks noChangeAspect="1"/>
          </p:cNvPicPr>
          <p:nvPr/>
        </p:nvPicPr>
        <p:blipFill>
          <a:blip r:embed="rId4"/>
          <a:stretch>
            <a:fillRect/>
          </a:stretch>
        </p:blipFill>
        <p:spPr>
          <a:xfrm>
            <a:off x="3337214" y="2472462"/>
            <a:ext cx="690095" cy="443180"/>
          </a:xfrm>
          <a:prstGeom prst="rect">
            <a:avLst/>
          </a:prstGeom>
        </p:spPr>
      </p:pic>
      <p:pic>
        <p:nvPicPr>
          <p:cNvPr id="7" name="Picture 6"/>
          <p:cNvPicPr>
            <a:picLocks noChangeAspect="1"/>
          </p:cNvPicPr>
          <p:nvPr/>
        </p:nvPicPr>
        <p:blipFill>
          <a:blip r:embed="rId5"/>
          <a:stretch>
            <a:fillRect/>
          </a:stretch>
        </p:blipFill>
        <p:spPr>
          <a:xfrm>
            <a:off x="1158149" y="2919274"/>
            <a:ext cx="4974747" cy="2487374"/>
          </a:xfrm>
          <a:prstGeom prst="rect">
            <a:avLst/>
          </a:prstGeom>
        </p:spPr>
      </p:pic>
      <p:sp>
        <p:nvSpPr>
          <p:cNvPr id="9" name="Rectangle 8"/>
          <p:cNvSpPr/>
          <p:nvPr/>
        </p:nvSpPr>
        <p:spPr>
          <a:xfrm>
            <a:off x="3115440" y="5426498"/>
            <a:ext cx="1133644" cy="369332"/>
          </a:xfrm>
          <a:prstGeom prst="rect">
            <a:avLst/>
          </a:prstGeom>
        </p:spPr>
        <p:txBody>
          <a:bodyPr wrap="none">
            <a:spAutoFit/>
          </a:bodyPr>
          <a:lstStyle/>
          <a:p>
            <a:r>
              <a:rPr lang="en-US" dirty="0"/>
              <a:t>Accuracy</a:t>
            </a:r>
          </a:p>
        </p:txBody>
      </p:sp>
      <p:sp>
        <p:nvSpPr>
          <p:cNvPr id="13" name="TextBox 12"/>
          <p:cNvSpPr txBox="1"/>
          <p:nvPr/>
        </p:nvSpPr>
        <p:spPr>
          <a:xfrm>
            <a:off x="1804737" y="5669882"/>
            <a:ext cx="3459079" cy="230832"/>
          </a:xfrm>
          <a:prstGeom prst="rect">
            <a:avLst/>
          </a:prstGeom>
          <a:noFill/>
        </p:spPr>
        <p:txBody>
          <a:bodyPr wrap="square" rtlCol="0">
            <a:spAutoFit/>
          </a:bodyPr>
          <a:lstStyle/>
          <a:p>
            <a:pPr algn="ctr"/>
            <a:r>
              <a:rPr lang="en-US" sz="900" dirty="0"/>
              <a:t>http://</a:t>
            </a:r>
            <a:r>
              <a:rPr lang="en-US" sz="900" dirty="0" err="1"/>
              <a:t>arxiv.org</a:t>
            </a:r>
            <a:r>
              <a:rPr lang="en-US" sz="900" dirty="0"/>
              <a:t>/</a:t>
            </a:r>
            <a:r>
              <a:rPr lang="en-US" sz="900" dirty="0" err="1"/>
              <a:t>pdf</a:t>
            </a:r>
            <a:r>
              <a:rPr lang="en-US" sz="900" dirty="0"/>
              <a:t>/1505.02710v2.pdf</a:t>
            </a:r>
          </a:p>
        </p:txBody>
      </p:sp>
    </p:spTree>
    <p:extLst>
      <p:ext uri="{BB962C8B-B14F-4D97-AF65-F5344CB8AC3E}">
        <p14:creationId xmlns:p14="http://schemas.microsoft.com/office/powerpoint/2010/main" val="15999692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x-none"/>
              <a:t>The Data: SAM/BAM</a:t>
            </a:r>
          </a:p>
        </p:txBody>
      </p:sp>
      <p:pic>
        <p:nvPicPr>
          <p:cNvPr id="2457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9263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flipV="1">
            <a:off x="0" y="5963071"/>
            <a:ext cx="9144000" cy="34289"/>
          </a:xfrm>
          <a:prstGeom prst="rect">
            <a:avLst/>
          </a:prstGeom>
          <a:solidFill>
            <a:srgbClr val="03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flipV="1">
            <a:off x="0" y="857250"/>
            <a:ext cx="9144000" cy="289193"/>
          </a:xfrm>
          <a:prstGeom prst="rect">
            <a:avLst/>
          </a:prstGeom>
          <a:solidFill>
            <a:srgbClr val="03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flipV="1">
            <a:off x="0" y="1167247"/>
            <a:ext cx="9144000" cy="34289"/>
          </a:xfrm>
          <a:prstGeom prst="rect">
            <a:avLst/>
          </a:prstGeom>
          <a:solidFill>
            <a:srgbClr val="D96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flipV="1">
            <a:off x="0" y="5907978"/>
            <a:ext cx="9144000" cy="34289"/>
          </a:xfrm>
          <a:prstGeom prst="rect">
            <a:avLst/>
          </a:prstGeom>
          <a:solidFill>
            <a:srgbClr val="D96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8560107" y="5385916"/>
            <a:ext cx="804742" cy="781880"/>
          </a:xfrm>
          <a:prstGeom prst="rect">
            <a:avLst/>
          </a:prstGeom>
        </p:spPr>
      </p:pic>
      <p:pic>
        <p:nvPicPr>
          <p:cNvPr id="4" name="Picture 3"/>
          <p:cNvPicPr>
            <a:picLocks noChangeAspect="1"/>
          </p:cNvPicPr>
          <p:nvPr/>
        </p:nvPicPr>
        <p:blipFill>
          <a:blip r:embed="rId3"/>
          <a:stretch>
            <a:fillRect/>
          </a:stretch>
        </p:blipFill>
        <p:spPr>
          <a:xfrm>
            <a:off x="2201217" y="2305585"/>
            <a:ext cx="3607118" cy="3091815"/>
          </a:xfrm>
          <a:prstGeom prst="rect">
            <a:avLst/>
          </a:prstGeom>
        </p:spPr>
      </p:pic>
      <p:sp>
        <p:nvSpPr>
          <p:cNvPr id="9" name="TextBox 8"/>
          <p:cNvSpPr txBox="1"/>
          <p:nvPr/>
        </p:nvSpPr>
        <p:spPr>
          <a:xfrm>
            <a:off x="624602" y="1213270"/>
            <a:ext cx="3350597" cy="553998"/>
          </a:xfrm>
          <a:prstGeom prst="rect">
            <a:avLst/>
          </a:prstGeom>
          <a:noFill/>
        </p:spPr>
        <p:txBody>
          <a:bodyPr wrap="none" rtlCol="0">
            <a:spAutoFit/>
          </a:bodyPr>
          <a:lstStyle/>
          <a:p>
            <a:r>
              <a:rPr lang="en-US" sz="3000" dirty="0">
                <a:solidFill>
                  <a:prstClr val="black"/>
                </a:solidFill>
                <a:latin typeface="Effra" panose="02000506080000020004" pitchFamily="2" charset="0"/>
              </a:rPr>
              <a:t>Performance - speed</a:t>
            </a:r>
          </a:p>
        </p:txBody>
      </p:sp>
      <p:sp>
        <p:nvSpPr>
          <p:cNvPr id="5" name="TextBox 4"/>
          <p:cNvSpPr txBox="1"/>
          <p:nvPr/>
        </p:nvSpPr>
        <p:spPr>
          <a:xfrm>
            <a:off x="721347" y="1874392"/>
            <a:ext cx="6168443" cy="369332"/>
          </a:xfrm>
          <a:prstGeom prst="rect">
            <a:avLst/>
          </a:prstGeom>
          <a:noFill/>
        </p:spPr>
        <p:txBody>
          <a:bodyPr wrap="square" rtlCol="0">
            <a:spAutoFit/>
          </a:bodyPr>
          <a:lstStyle/>
          <a:p>
            <a:r>
              <a:rPr lang="en-US" dirty="0"/>
              <a:t>Total running time for running 20 samples on 20 cores.</a:t>
            </a:r>
          </a:p>
        </p:txBody>
      </p:sp>
      <p:sp>
        <p:nvSpPr>
          <p:cNvPr id="7" name="Rectangle 6"/>
          <p:cNvSpPr/>
          <p:nvPr/>
        </p:nvSpPr>
        <p:spPr>
          <a:xfrm>
            <a:off x="3864030" y="5287797"/>
            <a:ext cx="851515" cy="369332"/>
          </a:xfrm>
          <a:prstGeom prst="rect">
            <a:avLst/>
          </a:prstGeom>
        </p:spPr>
        <p:txBody>
          <a:bodyPr wrap="none">
            <a:spAutoFit/>
          </a:bodyPr>
          <a:lstStyle/>
          <a:p>
            <a:r>
              <a:rPr lang="en-US" dirty="0"/>
              <a:t>Speed</a:t>
            </a:r>
          </a:p>
        </p:txBody>
      </p:sp>
      <p:sp>
        <p:nvSpPr>
          <p:cNvPr id="12" name="TextBox 11"/>
          <p:cNvSpPr txBox="1"/>
          <p:nvPr/>
        </p:nvSpPr>
        <p:spPr>
          <a:xfrm>
            <a:off x="2265948" y="5629776"/>
            <a:ext cx="3459079" cy="230832"/>
          </a:xfrm>
          <a:prstGeom prst="rect">
            <a:avLst/>
          </a:prstGeom>
          <a:noFill/>
        </p:spPr>
        <p:txBody>
          <a:bodyPr wrap="square" rtlCol="0">
            <a:spAutoFit/>
          </a:bodyPr>
          <a:lstStyle/>
          <a:p>
            <a:pPr algn="ctr"/>
            <a:r>
              <a:rPr lang="en-US" sz="900" dirty="0"/>
              <a:t>http://</a:t>
            </a:r>
            <a:r>
              <a:rPr lang="en-US" sz="900" dirty="0" err="1"/>
              <a:t>arxiv.org</a:t>
            </a:r>
            <a:r>
              <a:rPr lang="en-US" sz="900" dirty="0"/>
              <a:t>/</a:t>
            </a:r>
            <a:r>
              <a:rPr lang="en-US" sz="900" dirty="0" err="1"/>
              <a:t>pdf</a:t>
            </a:r>
            <a:r>
              <a:rPr lang="en-US" sz="900" dirty="0"/>
              <a:t>/1505.02710v2.pdf</a:t>
            </a:r>
          </a:p>
        </p:txBody>
      </p:sp>
    </p:spTree>
    <p:extLst>
      <p:ext uri="{BB962C8B-B14F-4D97-AF65-F5344CB8AC3E}">
        <p14:creationId xmlns:p14="http://schemas.microsoft.com/office/powerpoint/2010/main" val="97585502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624602" y="1213270"/>
            <a:ext cx="1681871" cy="553998"/>
          </a:xfrm>
          <a:prstGeom prst="rect">
            <a:avLst/>
          </a:prstGeom>
          <a:noFill/>
        </p:spPr>
        <p:txBody>
          <a:bodyPr wrap="none" rtlCol="0">
            <a:spAutoFit/>
          </a:bodyPr>
          <a:lstStyle/>
          <a:p>
            <a:r>
              <a:rPr lang="en-US" sz="3000" dirty="0">
                <a:solidFill>
                  <a:prstClr val="black"/>
                </a:solidFill>
                <a:latin typeface="Effra" panose="02000506080000020004" pitchFamily="2" charset="0"/>
              </a:rPr>
              <a:t>Bootstrap</a:t>
            </a:r>
          </a:p>
        </p:txBody>
      </p:sp>
      <p:sp>
        <p:nvSpPr>
          <p:cNvPr id="4" name="TextBox 3"/>
          <p:cNvSpPr txBox="1"/>
          <p:nvPr/>
        </p:nvSpPr>
        <p:spPr>
          <a:xfrm>
            <a:off x="665860" y="1800418"/>
            <a:ext cx="8016930" cy="1477328"/>
          </a:xfrm>
          <a:prstGeom prst="rect">
            <a:avLst/>
          </a:prstGeom>
          <a:noFill/>
        </p:spPr>
        <p:txBody>
          <a:bodyPr wrap="square" rtlCol="0">
            <a:spAutoFit/>
          </a:bodyPr>
          <a:lstStyle/>
          <a:p>
            <a:pPr marL="214313" indent="-214313">
              <a:buFont typeface="Arial"/>
              <a:buChar char="•"/>
            </a:pPr>
            <a:r>
              <a:rPr lang="en-US" dirty="0" smtClean="0"/>
              <a:t>A new statistical feature of </a:t>
            </a:r>
            <a:r>
              <a:rPr lang="en-US" dirty="0" err="1" smtClean="0"/>
              <a:t>Kallisto</a:t>
            </a:r>
            <a:r>
              <a:rPr lang="en-US" dirty="0" smtClean="0"/>
              <a:t>, possible only because of its speed, is the bootstrap</a:t>
            </a:r>
          </a:p>
          <a:p>
            <a:pPr marL="214313" indent="-214313">
              <a:buFont typeface="Arial"/>
              <a:buChar char="•"/>
            </a:pPr>
            <a:r>
              <a:rPr lang="en-US" dirty="0"/>
              <a:t>The result is that we can accurately estimate the uncertainty </a:t>
            </a:r>
            <a:r>
              <a:rPr lang="en-US" dirty="0" smtClean="0"/>
              <a:t>in abundance </a:t>
            </a:r>
            <a:r>
              <a:rPr lang="en-US" dirty="0"/>
              <a:t>estimates</a:t>
            </a:r>
            <a:endParaRPr lang="en-US" dirty="0" smtClean="0"/>
          </a:p>
          <a:p>
            <a:endParaRPr lang="en-US" dirty="0"/>
          </a:p>
        </p:txBody>
      </p:sp>
      <p:pic>
        <p:nvPicPr>
          <p:cNvPr id="5" name="Picture 4"/>
          <p:cNvPicPr>
            <a:picLocks noChangeAspect="1"/>
          </p:cNvPicPr>
          <p:nvPr/>
        </p:nvPicPr>
        <p:blipFill>
          <a:blip r:embed="rId3"/>
          <a:stretch>
            <a:fillRect/>
          </a:stretch>
        </p:blipFill>
        <p:spPr>
          <a:xfrm>
            <a:off x="2440559" y="2922076"/>
            <a:ext cx="3729790" cy="2854780"/>
          </a:xfrm>
          <a:prstGeom prst="rect">
            <a:avLst/>
          </a:prstGeom>
        </p:spPr>
      </p:pic>
      <p:sp>
        <p:nvSpPr>
          <p:cNvPr id="11" name="TextBox 10"/>
          <p:cNvSpPr txBox="1"/>
          <p:nvPr/>
        </p:nvSpPr>
        <p:spPr>
          <a:xfrm>
            <a:off x="1544054" y="5720012"/>
            <a:ext cx="3459079" cy="230832"/>
          </a:xfrm>
          <a:prstGeom prst="rect">
            <a:avLst/>
          </a:prstGeom>
          <a:noFill/>
        </p:spPr>
        <p:txBody>
          <a:bodyPr wrap="square" rtlCol="0">
            <a:spAutoFit/>
          </a:bodyPr>
          <a:lstStyle/>
          <a:p>
            <a:pPr algn="ctr"/>
            <a:r>
              <a:rPr lang="en-US" sz="900" dirty="0"/>
              <a:t>http://</a:t>
            </a:r>
            <a:r>
              <a:rPr lang="en-US" sz="900" dirty="0" err="1"/>
              <a:t>arxiv.org</a:t>
            </a:r>
            <a:r>
              <a:rPr lang="en-US" sz="900" dirty="0"/>
              <a:t>/</a:t>
            </a:r>
            <a:r>
              <a:rPr lang="en-US" sz="900" dirty="0" err="1"/>
              <a:t>pdf</a:t>
            </a:r>
            <a:r>
              <a:rPr lang="en-US" sz="900" dirty="0"/>
              <a:t>/1505.02710v2.pdf</a:t>
            </a:r>
          </a:p>
        </p:txBody>
      </p:sp>
    </p:spTree>
    <p:extLst>
      <p:ext uri="{BB962C8B-B14F-4D97-AF65-F5344CB8AC3E}">
        <p14:creationId xmlns:p14="http://schemas.microsoft.com/office/powerpoint/2010/main" val="86277622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altLang="x-none"/>
              <a:t>Other Issues</a:t>
            </a:r>
          </a:p>
        </p:txBody>
      </p:sp>
      <p:sp>
        <p:nvSpPr>
          <p:cNvPr id="93186" name="Rectangle 3"/>
          <p:cNvSpPr>
            <a:spLocks noGrp="1" noChangeArrowheads="1"/>
          </p:cNvSpPr>
          <p:nvPr>
            <p:ph type="body" idx="1"/>
          </p:nvPr>
        </p:nvSpPr>
        <p:spPr/>
        <p:txBody>
          <a:bodyPr/>
          <a:lstStyle/>
          <a:p>
            <a:pPr eaLnBrk="1" hangingPunct="1"/>
            <a:r>
              <a:rPr lang="en-US" altLang="x-none"/>
              <a:t>Paired-end alignment</a:t>
            </a:r>
          </a:p>
          <a:p>
            <a:pPr eaLnBrk="1" hangingPunct="1"/>
            <a:r>
              <a:rPr lang="en-US" altLang="x-none"/>
              <a:t>Finding alignments with insertions and deletions</a:t>
            </a:r>
          </a:p>
          <a:p>
            <a:pPr eaLnBrk="1" hangingPunct="1"/>
            <a:r>
              <a:rPr lang="en-US" altLang="x-none"/>
              <a:t>ABI color-space support</a:t>
            </a:r>
          </a:p>
          <a:p>
            <a:pPr eaLnBrk="1" hangingPunct="1"/>
            <a:endParaRPr lang="en-US" altLang="x-none"/>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52400" y="152400"/>
            <a:ext cx="8991600" cy="6705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36257279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x-none"/>
              <a:t>The Data: CSFASTQ (ABI)</a:t>
            </a:r>
          </a:p>
        </p:txBody>
      </p:sp>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67691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766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tLang="x-none"/>
              <a:t>Comparison to Maq &amp; SOAP</a:t>
            </a:r>
          </a:p>
        </p:txBody>
      </p:sp>
      <p:sp>
        <p:nvSpPr>
          <p:cNvPr id="69634" name="Rectangle 3"/>
          <p:cNvSpPr>
            <a:spLocks noGrp="1" noChangeArrowheads="1"/>
          </p:cNvSpPr>
          <p:nvPr>
            <p:ph type="body" sz="half" idx="1"/>
          </p:nvPr>
        </p:nvSpPr>
        <p:spPr>
          <a:xfrm>
            <a:off x="457200" y="4419600"/>
            <a:ext cx="8305800" cy="2209800"/>
          </a:xfrm>
        </p:spPr>
        <p:txBody>
          <a:bodyPr/>
          <a:lstStyle/>
          <a:p>
            <a:pPr eaLnBrk="1" hangingPunct="1">
              <a:lnSpc>
                <a:spcPct val="90000"/>
              </a:lnSpc>
            </a:pPr>
            <a:r>
              <a:rPr lang="en-US" altLang="x-none" sz="2000"/>
              <a:t>PC: 2.4 GHz Intel Core 2, 2 GB RAM</a:t>
            </a:r>
          </a:p>
          <a:p>
            <a:pPr eaLnBrk="1" hangingPunct="1">
              <a:lnSpc>
                <a:spcPct val="90000"/>
              </a:lnSpc>
            </a:pPr>
            <a:r>
              <a:rPr lang="en-US" altLang="x-none" sz="2000"/>
              <a:t>Server: 2.4 GHz AMD Opteron, 32 GB RAM</a:t>
            </a:r>
          </a:p>
          <a:p>
            <a:pPr eaLnBrk="1" hangingPunct="1">
              <a:lnSpc>
                <a:spcPct val="90000"/>
              </a:lnSpc>
            </a:pPr>
            <a:r>
              <a:rPr lang="en-US" altLang="x-none" sz="2000"/>
              <a:t>Bowtie v0.9.6, Maq v0.6.6, SOAP v1.10</a:t>
            </a:r>
          </a:p>
          <a:p>
            <a:pPr eaLnBrk="1" hangingPunct="1">
              <a:lnSpc>
                <a:spcPct val="90000"/>
              </a:lnSpc>
            </a:pPr>
            <a:r>
              <a:rPr lang="en-US" altLang="x-none" sz="2000"/>
              <a:t>SOAP not run on PC due to memory constraints</a:t>
            </a:r>
          </a:p>
          <a:p>
            <a:pPr eaLnBrk="1" hangingPunct="1">
              <a:lnSpc>
                <a:spcPct val="90000"/>
              </a:lnSpc>
            </a:pPr>
            <a:r>
              <a:rPr lang="en-US" altLang="x-none" sz="2000"/>
              <a:t>Reads: FASTQ 8.84 M reads from 1000 Genomes (Acc: SRR001115)</a:t>
            </a:r>
          </a:p>
          <a:p>
            <a:pPr eaLnBrk="1" hangingPunct="1">
              <a:lnSpc>
                <a:spcPct val="90000"/>
              </a:lnSpc>
            </a:pPr>
            <a:r>
              <a:rPr lang="en-US" altLang="x-none" sz="2000"/>
              <a:t>Reference: Human (NCBI 36.3, contigs)</a:t>
            </a:r>
          </a:p>
        </p:txBody>
      </p:sp>
      <p:graphicFrame>
        <p:nvGraphicFramePr>
          <p:cNvPr id="251223" name="Group 343"/>
          <p:cNvGraphicFramePr>
            <a:graphicFrameLocks noGrp="1"/>
          </p:cNvGraphicFramePr>
          <p:nvPr>
            <p:ph sz="half" idx="2"/>
          </p:nvPr>
        </p:nvGraphicFramePr>
        <p:xfrm>
          <a:off x="76200" y="1676400"/>
          <a:ext cx="8921750" cy="2560709"/>
        </p:xfrm>
        <a:graphic>
          <a:graphicData uri="http://schemas.openxmlformats.org/drawingml/2006/table">
            <a:tbl>
              <a:tblPr/>
              <a:tblGrid>
                <a:gridCol w="2057400"/>
                <a:gridCol w="1447800"/>
                <a:gridCol w="1447800"/>
                <a:gridCol w="901700"/>
                <a:gridCol w="1300163"/>
                <a:gridCol w="935037"/>
                <a:gridCol w="831850"/>
              </a:tblGrid>
              <a:tr h="731838">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0" i="0" u="none" strike="noStrike" cap="none" normalizeH="0" baseline="0">
                        <a:ln>
                          <a:noFill/>
                        </a:ln>
                        <a:solidFill>
                          <a:schemeClr val="tx1"/>
                        </a:solidFill>
                        <a:effectLst/>
                        <a:latin typeface="Tahoma"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CPU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Wall clock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hour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Peak virtual memory footprint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speedup</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 aligned (%)</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–v 2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33.8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1,149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67.4</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SOAP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91h:57m:35s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91h:47m:46s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0.08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13,619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351x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67.3</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16m:41s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29.5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71.9</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17h:46m:35s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17h:53m:07s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0.49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59.8x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74.7</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17m:58s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18m:26s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28.8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71.9</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32h:56m:53s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32h:58m:39s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0.27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107x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74.7</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4991291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tLang="x-none"/>
              <a:t>Comparison to Maq &amp; SOAP</a:t>
            </a:r>
          </a:p>
        </p:txBody>
      </p:sp>
      <p:sp>
        <p:nvSpPr>
          <p:cNvPr id="70658" name="Rectangle 3"/>
          <p:cNvSpPr>
            <a:spLocks noGrp="1" noChangeArrowheads="1"/>
          </p:cNvSpPr>
          <p:nvPr>
            <p:ph type="body" sz="half" idx="1"/>
          </p:nvPr>
        </p:nvSpPr>
        <p:spPr>
          <a:xfrm>
            <a:off x="457200" y="5029200"/>
            <a:ext cx="8305800" cy="1600200"/>
          </a:xfrm>
        </p:spPr>
        <p:txBody>
          <a:bodyPr/>
          <a:lstStyle/>
          <a:p>
            <a:pPr eaLnBrk="1" hangingPunct="1">
              <a:lnSpc>
                <a:spcPct val="90000"/>
              </a:lnSpc>
            </a:pPr>
            <a:r>
              <a:rPr lang="en-US" altLang="x-none"/>
              <a:t>Bowtie delivers about 30 million alignments per CPU hour</a:t>
            </a:r>
          </a:p>
        </p:txBody>
      </p:sp>
      <p:graphicFrame>
        <p:nvGraphicFramePr>
          <p:cNvPr id="262148" name="Group 4"/>
          <p:cNvGraphicFramePr>
            <a:graphicFrameLocks noGrp="1"/>
          </p:cNvGraphicFramePr>
          <p:nvPr>
            <p:ph sz="half" idx="2"/>
          </p:nvPr>
        </p:nvGraphicFramePr>
        <p:xfrm>
          <a:off x="76200" y="1676400"/>
          <a:ext cx="8921750" cy="2560709"/>
        </p:xfrm>
        <a:graphic>
          <a:graphicData uri="http://schemas.openxmlformats.org/drawingml/2006/table">
            <a:tbl>
              <a:tblPr/>
              <a:tblGrid>
                <a:gridCol w="2057400"/>
                <a:gridCol w="1447800"/>
                <a:gridCol w="1447800"/>
                <a:gridCol w="901700"/>
                <a:gridCol w="1300163"/>
                <a:gridCol w="935037"/>
                <a:gridCol w="831850"/>
              </a:tblGrid>
              <a:tr h="731838">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0" i="0" u="none" strike="noStrike" cap="none" normalizeH="0" baseline="0">
                        <a:ln>
                          <a:noFill/>
                        </a:ln>
                        <a:solidFill>
                          <a:schemeClr val="tx1"/>
                        </a:solidFill>
                        <a:effectLst/>
                        <a:latin typeface="Tahoma"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CPU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Wall clock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hour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Peak virtual memory footprint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speedup</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 aligned (%)</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–v 2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33.8 M</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1,149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67.4</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SOAP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91h:57m:35s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91h:47m:46s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0.08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13,619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351x</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67.3</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16m:41s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29.5 M</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71.9</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17h:46m:35s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17h:53m:07s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0.49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59.8x</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74.7</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17m:58s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18m:26s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28.8 M</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71.9</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32h:56m:53s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32h:58m:39s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0.27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107x</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74.7</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7940967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altLang="x-none"/>
              <a:t>Comparison to Maq &amp; SOAP</a:t>
            </a:r>
          </a:p>
        </p:txBody>
      </p:sp>
      <p:sp>
        <p:nvSpPr>
          <p:cNvPr id="71682" name="Rectangle 3"/>
          <p:cNvSpPr>
            <a:spLocks noGrp="1" noChangeArrowheads="1"/>
          </p:cNvSpPr>
          <p:nvPr>
            <p:ph type="body" sz="half" idx="1"/>
          </p:nvPr>
        </p:nvSpPr>
        <p:spPr>
          <a:xfrm>
            <a:off x="457200" y="5029200"/>
            <a:ext cx="8305800" cy="1600200"/>
          </a:xfrm>
        </p:spPr>
        <p:txBody>
          <a:bodyPr/>
          <a:lstStyle/>
          <a:p>
            <a:pPr eaLnBrk="1" hangingPunct="1">
              <a:lnSpc>
                <a:spcPct val="90000"/>
              </a:lnSpc>
            </a:pPr>
            <a:r>
              <a:rPr lang="en-US" altLang="x-none"/>
              <a:t>Disparity in reads aligned between Bowtie (67.4%) and SOAP (67.3%) is slight</a:t>
            </a:r>
          </a:p>
        </p:txBody>
      </p:sp>
      <p:graphicFrame>
        <p:nvGraphicFramePr>
          <p:cNvPr id="260100" name="Group 4"/>
          <p:cNvGraphicFramePr>
            <a:graphicFrameLocks noGrp="1"/>
          </p:cNvGraphicFramePr>
          <p:nvPr>
            <p:ph sz="half" idx="2"/>
          </p:nvPr>
        </p:nvGraphicFramePr>
        <p:xfrm>
          <a:off x="76200" y="1676400"/>
          <a:ext cx="8921750" cy="2560709"/>
        </p:xfrm>
        <a:graphic>
          <a:graphicData uri="http://schemas.openxmlformats.org/drawingml/2006/table">
            <a:tbl>
              <a:tblPr/>
              <a:tblGrid>
                <a:gridCol w="2057400"/>
                <a:gridCol w="1447800"/>
                <a:gridCol w="1447800"/>
                <a:gridCol w="901700"/>
                <a:gridCol w="1300163"/>
                <a:gridCol w="935037"/>
                <a:gridCol w="831850"/>
              </a:tblGrid>
              <a:tr h="731838">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0" i="0" u="none" strike="noStrike" cap="none" normalizeH="0" baseline="0">
                        <a:ln>
                          <a:noFill/>
                        </a:ln>
                        <a:solidFill>
                          <a:schemeClr val="tx1"/>
                        </a:solidFill>
                        <a:effectLst/>
                        <a:latin typeface="Tahoma"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CPU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Wall clock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hour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Peak virtual memory footprint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speedup</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 aligned (%)</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–v 2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33.8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1,149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67.4</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SOAP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91h:57m:35s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91h:47m:46s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0.08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13,619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351x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67.3</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16m:41s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29.5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71.9</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17h:46m:35s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17h:53m:07s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0.49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59.8x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74.7</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17m:58s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18m:26s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28.8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71.9</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32h:56m:53s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32h:58m:39s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0.27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107x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74.7</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6301223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x-none"/>
              <a:t>Comparison to Maq &amp; SOAP</a:t>
            </a:r>
          </a:p>
        </p:txBody>
      </p:sp>
      <p:sp>
        <p:nvSpPr>
          <p:cNvPr id="72706" name="Rectangle 3"/>
          <p:cNvSpPr>
            <a:spLocks noGrp="1" noChangeArrowheads="1"/>
          </p:cNvSpPr>
          <p:nvPr>
            <p:ph type="body" sz="half" idx="1"/>
          </p:nvPr>
        </p:nvSpPr>
        <p:spPr>
          <a:xfrm>
            <a:off x="457200" y="4419600"/>
            <a:ext cx="8305800" cy="2209800"/>
          </a:xfrm>
        </p:spPr>
        <p:txBody>
          <a:bodyPr/>
          <a:lstStyle/>
          <a:p>
            <a:pPr eaLnBrk="1" hangingPunct="1">
              <a:lnSpc>
                <a:spcPct val="90000"/>
              </a:lnSpc>
            </a:pPr>
            <a:r>
              <a:rPr lang="en-US" altLang="x-none"/>
              <a:t>Disparity in reads aligned between Bowtie (71.9%) and Maq (74.7%) is more substantial (2.8%)</a:t>
            </a:r>
          </a:p>
          <a:p>
            <a:pPr lvl="1" eaLnBrk="1" hangingPunct="1">
              <a:lnSpc>
                <a:spcPct val="90000"/>
              </a:lnSpc>
            </a:pPr>
            <a:r>
              <a:rPr lang="en-US" altLang="x-none">
                <a:ea typeface="ＭＳ Ｐゴシック" charset="-128"/>
              </a:rPr>
              <a:t>Mostly because Maq </a:t>
            </a:r>
            <a:r>
              <a:rPr lang="en-US" altLang="x-none" b="1">
                <a:latin typeface="Courier New" charset="0"/>
                <a:ea typeface="ＭＳ Ｐゴシック" charset="-128"/>
              </a:rPr>
              <a:t>–n 2</a:t>
            </a:r>
            <a:r>
              <a:rPr lang="en-US" altLang="x-none">
                <a:ea typeface="ＭＳ Ｐゴシック" charset="-128"/>
              </a:rPr>
              <a:t> reports some, but not all, alignments with 3 mismatches in first 28 bases</a:t>
            </a:r>
          </a:p>
          <a:p>
            <a:pPr lvl="1" eaLnBrk="1" hangingPunct="1">
              <a:lnSpc>
                <a:spcPct val="90000"/>
              </a:lnSpc>
            </a:pPr>
            <a:r>
              <a:rPr lang="en-US" altLang="x-none">
                <a:ea typeface="ＭＳ Ｐゴシック" charset="-128"/>
              </a:rPr>
              <a:t>Fraction (&lt;5%) of disparity is due to Bowtie</a:t>
            </a:r>
            <a:r>
              <a:rPr lang="ja-JP" altLang="en-US">
                <a:ea typeface="ＭＳ Ｐゴシック" charset="-128"/>
              </a:rPr>
              <a:t>’</a:t>
            </a:r>
            <a:r>
              <a:rPr lang="en-US" altLang="ja-JP">
                <a:ea typeface="ＭＳ Ｐゴシック" charset="-128"/>
              </a:rPr>
              <a:t>s backtracking limit (a heuristic not discussed here)</a:t>
            </a:r>
            <a:endParaRPr lang="en-US" altLang="x-none">
              <a:ea typeface="ＭＳ Ｐゴシック" charset="-128"/>
            </a:endParaRPr>
          </a:p>
        </p:txBody>
      </p:sp>
      <p:graphicFrame>
        <p:nvGraphicFramePr>
          <p:cNvPr id="258052" name="Group 4"/>
          <p:cNvGraphicFramePr>
            <a:graphicFrameLocks noGrp="1"/>
          </p:cNvGraphicFramePr>
          <p:nvPr>
            <p:ph sz="half" idx="2"/>
          </p:nvPr>
        </p:nvGraphicFramePr>
        <p:xfrm>
          <a:off x="76200" y="1676400"/>
          <a:ext cx="8921750" cy="2560709"/>
        </p:xfrm>
        <a:graphic>
          <a:graphicData uri="http://schemas.openxmlformats.org/drawingml/2006/table">
            <a:tbl>
              <a:tblPr/>
              <a:tblGrid>
                <a:gridCol w="2057400"/>
                <a:gridCol w="1447800"/>
                <a:gridCol w="1447800"/>
                <a:gridCol w="901700"/>
                <a:gridCol w="1300163"/>
                <a:gridCol w="935037"/>
                <a:gridCol w="831850"/>
              </a:tblGrid>
              <a:tr h="731838">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0" i="0" u="none" strike="noStrike" cap="none" normalizeH="0" baseline="0">
                        <a:ln>
                          <a:noFill/>
                        </a:ln>
                        <a:solidFill>
                          <a:schemeClr val="tx1"/>
                        </a:solidFill>
                        <a:effectLst/>
                        <a:latin typeface="Tahoma"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CPU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Wall clock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hour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Peak virtual memory footprint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speedup</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 aligned (%)</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–v 2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33.8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1,149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67.4</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SOAP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91h:57m:35s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91h:47m:46s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0.08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13,619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351x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67.3</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16m:41s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29.5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71.9</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17h:46m:35s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17h:53m:07s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0.49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59.8x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74.7</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17m:58s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18m:26s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28.8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71.9</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32h:56m:53s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32h:58m:39s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0.27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107x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74.7</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2436458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tLang="x-none"/>
              <a:t>Comparison to Maq &amp; SOAP</a:t>
            </a:r>
          </a:p>
        </p:txBody>
      </p:sp>
      <p:sp>
        <p:nvSpPr>
          <p:cNvPr id="73730" name="Rectangle 3"/>
          <p:cNvSpPr>
            <a:spLocks noGrp="1" noChangeArrowheads="1"/>
          </p:cNvSpPr>
          <p:nvPr>
            <p:ph type="body" sz="half" idx="1"/>
          </p:nvPr>
        </p:nvSpPr>
        <p:spPr>
          <a:xfrm>
            <a:off x="457200" y="4419600"/>
            <a:ext cx="8305800" cy="2209800"/>
          </a:xfrm>
        </p:spPr>
        <p:txBody>
          <a:bodyPr/>
          <a:lstStyle/>
          <a:p>
            <a:pPr eaLnBrk="1" hangingPunct="1">
              <a:lnSpc>
                <a:spcPct val="90000"/>
              </a:lnSpc>
            </a:pPr>
            <a:r>
              <a:rPr lang="en-US" altLang="x-none"/>
              <a:t>Bowtie and Maq have memory footprints compatible with a typical workstation with 2 GB of RAM</a:t>
            </a:r>
          </a:p>
          <a:p>
            <a:pPr lvl="1" eaLnBrk="1" hangingPunct="1">
              <a:lnSpc>
                <a:spcPct val="90000"/>
              </a:lnSpc>
            </a:pPr>
            <a:r>
              <a:rPr lang="en-US" altLang="x-none" sz="2000">
                <a:ea typeface="ＭＳ Ｐゴシック" charset="-128"/>
              </a:rPr>
              <a:t>Maq builds non-reusable spaced-seed index on reads; recommends segmenting reads into chunks of 2M (which we did)</a:t>
            </a:r>
          </a:p>
          <a:p>
            <a:pPr eaLnBrk="1" hangingPunct="1">
              <a:lnSpc>
                <a:spcPct val="90000"/>
              </a:lnSpc>
            </a:pPr>
            <a:r>
              <a:rPr lang="en-US" altLang="x-none"/>
              <a:t>SOAP requires a computer with &gt;13 GB of RAM</a:t>
            </a:r>
          </a:p>
          <a:p>
            <a:pPr lvl="1" eaLnBrk="1" hangingPunct="1">
              <a:lnSpc>
                <a:spcPct val="90000"/>
              </a:lnSpc>
            </a:pPr>
            <a:r>
              <a:rPr lang="en-US" altLang="x-none" sz="2000">
                <a:ea typeface="ＭＳ Ｐゴシック" charset="-128"/>
              </a:rPr>
              <a:t>SOAP builds non-reusable spaced-seed index on genome</a:t>
            </a:r>
          </a:p>
        </p:txBody>
      </p:sp>
      <p:graphicFrame>
        <p:nvGraphicFramePr>
          <p:cNvPr id="264196" name="Group 4"/>
          <p:cNvGraphicFramePr>
            <a:graphicFrameLocks noGrp="1"/>
          </p:cNvGraphicFramePr>
          <p:nvPr>
            <p:ph sz="half" idx="2"/>
          </p:nvPr>
        </p:nvGraphicFramePr>
        <p:xfrm>
          <a:off x="76200" y="1676400"/>
          <a:ext cx="8921750" cy="2560709"/>
        </p:xfrm>
        <a:graphic>
          <a:graphicData uri="http://schemas.openxmlformats.org/drawingml/2006/table">
            <a:tbl>
              <a:tblPr/>
              <a:tblGrid>
                <a:gridCol w="2057400"/>
                <a:gridCol w="1447800"/>
                <a:gridCol w="1447800"/>
                <a:gridCol w="901700"/>
                <a:gridCol w="1300163"/>
                <a:gridCol w="935037"/>
                <a:gridCol w="831850"/>
              </a:tblGrid>
              <a:tr h="731838">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0" i="0" u="none" strike="noStrike" cap="none" normalizeH="0" baseline="0">
                        <a:ln>
                          <a:noFill/>
                        </a:ln>
                        <a:solidFill>
                          <a:schemeClr val="tx1"/>
                        </a:solidFill>
                        <a:effectLst/>
                        <a:latin typeface="Tahoma"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CPU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Wall clock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hour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Peak virtual memory footprint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speedup</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 aligned (%)</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–v 2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15m:41s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33.8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1,149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67.4</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SOAP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91h:57m:35s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91h:47m:46s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0.08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13,619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351x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67.3</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16m:41s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29.5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1,353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71.9</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17h:46m:35s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17h:53m:07s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0.49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804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59.8x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74.7</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17m:58s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18m:26s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28.8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1,353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71.9</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32h:56m:53s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32h:58m:39s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0.27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804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107x</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74.7</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420232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x-none"/>
              <a:t>SAM/BAM Tools</a:t>
            </a:r>
          </a:p>
        </p:txBody>
      </p:sp>
      <p:pic>
        <p:nvPicPr>
          <p:cNvPr id="256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0914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tLang="x-none" sz="4000"/>
              <a:t>Comparison to Maq w/ Poly-A Filter</a:t>
            </a:r>
          </a:p>
        </p:txBody>
      </p:sp>
      <p:sp>
        <p:nvSpPr>
          <p:cNvPr id="74754" name="Rectangle 3"/>
          <p:cNvSpPr>
            <a:spLocks noGrp="1" noChangeArrowheads="1"/>
          </p:cNvSpPr>
          <p:nvPr>
            <p:ph type="body" sz="half" idx="1"/>
          </p:nvPr>
        </p:nvSpPr>
        <p:spPr>
          <a:xfrm>
            <a:off x="457200" y="3886200"/>
            <a:ext cx="8305800" cy="2239963"/>
          </a:xfrm>
        </p:spPr>
        <p:txBody>
          <a:bodyPr/>
          <a:lstStyle/>
          <a:p>
            <a:pPr eaLnBrk="1" hangingPunct="1"/>
            <a:r>
              <a:rPr lang="en-US" altLang="x-none"/>
              <a:t>Maq documentation: reads with </a:t>
            </a:r>
            <a:r>
              <a:rPr lang="ja-JP" altLang="en-US"/>
              <a:t>“</a:t>
            </a:r>
            <a:r>
              <a:rPr lang="en-US" altLang="ja-JP"/>
              <a:t>poly-A artifacts</a:t>
            </a:r>
            <a:r>
              <a:rPr lang="ja-JP" altLang="en-US"/>
              <a:t>”</a:t>
            </a:r>
            <a:r>
              <a:rPr lang="en-US" altLang="ja-JP"/>
              <a:t> impair Maq</a:t>
            </a:r>
            <a:r>
              <a:rPr lang="ja-JP" altLang="en-US"/>
              <a:t>’</a:t>
            </a:r>
            <a:r>
              <a:rPr lang="en-US" altLang="ja-JP"/>
              <a:t>s performance</a:t>
            </a:r>
          </a:p>
          <a:p>
            <a:pPr eaLnBrk="1" hangingPunct="1"/>
            <a:r>
              <a:rPr lang="en-US" altLang="x-none"/>
              <a:t>Re-ran previous experiment after running Maq</a:t>
            </a:r>
            <a:r>
              <a:rPr lang="ja-JP" altLang="en-US"/>
              <a:t>’</a:t>
            </a:r>
            <a:r>
              <a:rPr lang="en-US" altLang="ja-JP"/>
              <a:t>s </a:t>
            </a:r>
            <a:r>
              <a:rPr lang="ja-JP" altLang="en-US"/>
              <a:t>“</a:t>
            </a:r>
            <a:r>
              <a:rPr lang="en-US" altLang="ja-JP"/>
              <a:t>catfilter</a:t>
            </a:r>
            <a:r>
              <a:rPr lang="ja-JP" altLang="en-US"/>
              <a:t>”</a:t>
            </a:r>
            <a:r>
              <a:rPr lang="en-US" altLang="ja-JP"/>
              <a:t> to eliminate 438K poly-A reads</a:t>
            </a:r>
          </a:p>
          <a:p>
            <a:pPr eaLnBrk="1" hangingPunct="1"/>
            <a:r>
              <a:rPr lang="en-US" altLang="x-none"/>
              <a:t>Maq makes up some ground, but Bowtie still &gt;35x faster</a:t>
            </a:r>
          </a:p>
          <a:p>
            <a:pPr eaLnBrk="1" hangingPunct="1"/>
            <a:r>
              <a:rPr lang="en-US" altLang="x-none"/>
              <a:t>Similar disparity in reads aligned, for same reasons</a:t>
            </a:r>
          </a:p>
        </p:txBody>
      </p:sp>
      <p:graphicFrame>
        <p:nvGraphicFramePr>
          <p:cNvPr id="255054" name="Group 78"/>
          <p:cNvGraphicFramePr>
            <a:graphicFrameLocks noGrp="1"/>
          </p:cNvGraphicFramePr>
          <p:nvPr>
            <p:ph sz="half" idx="2"/>
          </p:nvPr>
        </p:nvGraphicFramePr>
        <p:xfrm>
          <a:off x="76200" y="1676400"/>
          <a:ext cx="8921750" cy="1951093"/>
        </p:xfrm>
        <a:graphic>
          <a:graphicData uri="http://schemas.openxmlformats.org/drawingml/2006/table">
            <a:tbl>
              <a:tblPr/>
              <a:tblGrid>
                <a:gridCol w="2057400"/>
                <a:gridCol w="1447800"/>
                <a:gridCol w="1447800"/>
                <a:gridCol w="901700"/>
                <a:gridCol w="1300163"/>
                <a:gridCol w="935037"/>
                <a:gridCol w="831850"/>
              </a:tblGrid>
              <a:tr h="731838">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0" i="0" u="none" strike="noStrike" cap="none" normalizeH="0" baseline="0">
                        <a:ln>
                          <a:noFill/>
                        </a:ln>
                        <a:solidFill>
                          <a:schemeClr val="tx1"/>
                        </a:solidFill>
                        <a:effectLst/>
                        <a:latin typeface="Tahoma" charset="0"/>
                        <a:ea typeface="ＭＳ Ｐゴシック" charset="-128"/>
                      </a:endParaRPr>
                    </a:p>
                  </a:txBody>
                  <a:tcPr marT="45727" marB="45727"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CPU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Wall clock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hour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Peak virtual memory footprint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speedup</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 aligned (%)</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16m:39s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17m:47s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29.8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1,353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74.9</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(PC)</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11h:15m:58s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11h:22m:02s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0.78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38.4x</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78.0</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18m:20s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18m:46s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28.8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1,352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74.9</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Maq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18h:49m:07s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18h:50m:16s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0.47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804 MB</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60.2x</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78.0</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5898108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59"/>
          <p:cNvSpPr>
            <a:spLocks noGrp="1" noChangeArrowheads="1"/>
          </p:cNvSpPr>
          <p:nvPr>
            <p:ph type="title"/>
          </p:nvPr>
        </p:nvSpPr>
        <p:spPr/>
        <p:txBody>
          <a:bodyPr/>
          <a:lstStyle/>
          <a:p>
            <a:pPr eaLnBrk="1" hangingPunct="1"/>
            <a:r>
              <a:rPr lang="en-US" altLang="x-none"/>
              <a:t>Multithreaded Scaling</a:t>
            </a:r>
          </a:p>
        </p:txBody>
      </p:sp>
      <p:graphicFrame>
        <p:nvGraphicFramePr>
          <p:cNvPr id="265400" name="Group 184"/>
          <p:cNvGraphicFramePr>
            <a:graphicFrameLocks noGrp="1"/>
          </p:cNvGraphicFramePr>
          <p:nvPr>
            <p:ph idx="1"/>
          </p:nvPr>
        </p:nvGraphicFramePr>
        <p:xfrm>
          <a:off x="609600" y="1600200"/>
          <a:ext cx="7848600" cy="2316164"/>
        </p:xfrm>
        <a:graphic>
          <a:graphicData uri="http://schemas.openxmlformats.org/drawingml/2006/table">
            <a:tbl>
              <a:tblPr/>
              <a:tblGrid>
                <a:gridCol w="2590800"/>
                <a:gridCol w="1006475"/>
                <a:gridCol w="1127125"/>
                <a:gridCol w="990600"/>
                <a:gridCol w="1143000"/>
                <a:gridCol w="990600"/>
              </a:tblGrid>
              <a:tr h="1036638">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1400" b="0" i="0" u="none" strike="noStrike" cap="none" normalizeH="0" baseline="0">
                        <a:ln>
                          <a:noFill/>
                        </a:ln>
                        <a:solidFill>
                          <a:schemeClr val="tx1"/>
                        </a:solidFill>
                        <a:effectLst/>
                        <a:latin typeface="Tahoma" charset="0"/>
                        <a:ea typeface="ＭＳ Ｐゴシック" charset="-128"/>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CPU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Wall clock time</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Reads per hour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Peak virtual memory footprint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Speedup</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1 thread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18m:19s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18m:46s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28.3 M</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1,353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7038">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2 threads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20m:34s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10m:35s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50.1 M</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1,363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1.77x</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7038">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Bowtie, 4 threads (server)</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23m:09s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Verdana" charset="0"/>
                          <a:ea typeface="ＭＳ Ｐゴシック" charset="-128"/>
                        </a:rPr>
                        <a:t>6m:01s</a:t>
                      </a:r>
                      <a:endParaRPr kumimoji="0" lang="en-US" altLang="x-none" sz="1400" b="0" i="0" u="none" strike="noStrike" cap="none" normalizeH="0" baseline="0">
                        <a:ln>
                          <a:noFill/>
                        </a:ln>
                        <a:solidFill>
                          <a:schemeClr val="tx1"/>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88.1 M</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1,384 MB</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a:solidFill>
                            <a:schemeClr val="tx1"/>
                          </a:solidFill>
                          <a:latin typeface="Tahoma" charset="0"/>
                          <a:ea typeface="ＭＳ Ｐゴシック" charset="-128"/>
                        </a:defRPr>
                      </a:lvl1pPr>
                      <a:lvl2pPr marL="742950" indent="-285750" eaLnBrk="0" hangingPunct="0">
                        <a:spcBef>
                          <a:spcPct val="20000"/>
                        </a:spcBef>
                        <a:defRPr sz="2000">
                          <a:solidFill>
                            <a:schemeClr val="tx1"/>
                          </a:solidFill>
                          <a:latin typeface="Tahoma" charset="0"/>
                          <a:ea typeface="ＭＳ Ｐゴシック" charset="-128"/>
                        </a:defRPr>
                      </a:lvl2pPr>
                      <a:lvl3pPr marL="1143000" indent="-228600" eaLnBrk="0" hangingPunct="0">
                        <a:spcBef>
                          <a:spcPct val="20000"/>
                        </a:spcBef>
                        <a:defRPr>
                          <a:solidFill>
                            <a:schemeClr val="tx1"/>
                          </a:solidFill>
                          <a:latin typeface="Tahoma" charset="0"/>
                          <a:ea typeface="ＭＳ Ｐゴシック" charset="-128"/>
                        </a:defRPr>
                      </a:lvl3pPr>
                      <a:lvl4pPr marL="1600200" indent="-228600" eaLnBrk="0" hangingPunct="0">
                        <a:spcBef>
                          <a:spcPct val="20000"/>
                        </a:spcBef>
                        <a:defRPr>
                          <a:solidFill>
                            <a:schemeClr val="tx1"/>
                          </a:solidFill>
                          <a:latin typeface="Tahoma" charset="0"/>
                          <a:ea typeface="ＭＳ Ｐゴシック" charset="-128"/>
                        </a:defRPr>
                      </a:lvl4pPr>
                      <a:lvl5pPr marL="2057400" indent="-228600" eaLnBrk="0" hangingPunct="0">
                        <a:spcBef>
                          <a:spcPct val="20000"/>
                        </a:spcBef>
                        <a:defRPr>
                          <a:solidFill>
                            <a:schemeClr val="tx1"/>
                          </a:solidFill>
                          <a:latin typeface="Tahoma" charset="0"/>
                          <a:ea typeface="ＭＳ Ｐゴシック" charset="-128"/>
                        </a:defRPr>
                      </a:lvl5pPr>
                      <a:lvl6pPr marL="2514600" indent="-228600" eaLnBrk="0" fontAlgn="base" hangingPunct="0">
                        <a:spcBef>
                          <a:spcPct val="20000"/>
                        </a:spcBef>
                        <a:spcAft>
                          <a:spcPct val="0"/>
                        </a:spcAft>
                        <a:defRPr>
                          <a:solidFill>
                            <a:schemeClr val="tx1"/>
                          </a:solidFill>
                          <a:latin typeface="Tahoma" charset="0"/>
                          <a:ea typeface="ＭＳ Ｐゴシック" charset="-128"/>
                        </a:defRPr>
                      </a:lvl6pPr>
                      <a:lvl7pPr marL="2971800" indent="-228600" eaLnBrk="0" fontAlgn="base" hangingPunct="0">
                        <a:spcBef>
                          <a:spcPct val="20000"/>
                        </a:spcBef>
                        <a:spcAft>
                          <a:spcPct val="0"/>
                        </a:spcAft>
                        <a:defRPr>
                          <a:solidFill>
                            <a:schemeClr val="tx1"/>
                          </a:solidFill>
                          <a:latin typeface="Tahoma" charset="0"/>
                          <a:ea typeface="ＭＳ Ｐゴシック" charset="-128"/>
                        </a:defRPr>
                      </a:lvl7pPr>
                      <a:lvl8pPr marL="3429000" indent="-228600" eaLnBrk="0" fontAlgn="base" hangingPunct="0">
                        <a:spcBef>
                          <a:spcPct val="20000"/>
                        </a:spcBef>
                        <a:spcAft>
                          <a:spcPct val="0"/>
                        </a:spcAft>
                        <a:defRPr>
                          <a:solidFill>
                            <a:schemeClr val="tx1"/>
                          </a:solidFill>
                          <a:latin typeface="Tahoma" charset="0"/>
                          <a:ea typeface="ＭＳ Ｐゴシック" charset="-128"/>
                        </a:defRPr>
                      </a:lvl8pPr>
                      <a:lvl9pPr marL="3886200" indent="-228600" eaLnBrk="0" fontAlgn="base" hangingPunct="0">
                        <a:spcBef>
                          <a:spcPct val="20000"/>
                        </a:spcBef>
                        <a:spcAft>
                          <a:spcPct val="0"/>
                        </a:spcAft>
                        <a:defRPr>
                          <a:solidFill>
                            <a:schemeClr val="tx1"/>
                          </a:solidFill>
                          <a:latin typeface="Tahoma"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rgbClr val="C40000"/>
                          </a:solidFill>
                          <a:effectLst/>
                          <a:latin typeface="Verdana" charset="0"/>
                          <a:ea typeface="ＭＳ Ｐゴシック" charset="-128"/>
                        </a:rPr>
                        <a:t>3.12x</a:t>
                      </a:r>
                      <a:endParaRPr kumimoji="0" lang="en-US" altLang="x-none" sz="1400" b="1" i="0" u="none" strike="noStrike" cap="none" normalizeH="0" baseline="0">
                        <a:ln>
                          <a:noFill/>
                        </a:ln>
                        <a:solidFill>
                          <a:srgbClr val="C40000"/>
                        </a:solidFill>
                        <a:effectLst/>
                        <a:latin typeface="Arial" charset="0"/>
                        <a:ea typeface="ＭＳ Ｐゴシック"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75815" name="Rectangle 182"/>
          <p:cNvSpPr>
            <a:spLocks noChangeArrowheads="1"/>
          </p:cNvSpPr>
          <p:nvPr/>
        </p:nvSpPr>
        <p:spPr bwMode="auto">
          <a:xfrm>
            <a:off x="457200" y="4114800"/>
            <a:ext cx="83058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20000"/>
              </a:spcBef>
              <a:buFontTx/>
              <a:buChar char="•"/>
            </a:pPr>
            <a:r>
              <a:rPr lang="en-US" altLang="x-none" sz="2000" b="0">
                <a:latin typeface="Tahoma" charset="0"/>
              </a:rPr>
              <a:t>Bowtie uses POSIX threads to exploit multi-processor computers</a:t>
            </a:r>
          </a:p>
          <a:p>
            <a:pPr lvl="1" eaLnBrk="1" hangingPunct="1">
              <a:spcBef>
                <a:spcPct val="20000"/>
              </a:spcBef>
              <a:buFontTx/>
              <a:buChar char="–"/>
            </a:pPr>
            <a:r>
              <a:rPr lang="en-US" altLang="x-none" sz="2000" b="0">
                <a:latin typeface="Tahoma" charset="0"/>
              </a:rPr>
              <a:t>Reads are distributed across parallel threads</a:t>
            </a:r>
          </a:p>
          <a:p>
            <a:pPr lvl="1" eaLnBrk="1" hangingPunct="1">
              <a:spcBef>
                <a:spcPct val="20000"/>
              </a:spcBef>
              <a:buFontTx/>
              <a:buChar char="–"/>
            </a:pPr>
            <a:r>
              <a:rPr lang="en-US" altLang="x-none" sz="2000" b="0">
                <a:latin typeface="Tahoma" charset="0"/>
              </a:rPr>
              <a:t>Threads synchronize when fetching reads, outputting results, etc.</a:t>
            </a:r>
          </a:p>
          <a:p>
            <a:pPr lvl="1" eaLnBrk="1" hangingPunct="1">
              <a:spcBef>
                <a:spcPct val="20000"/>
              </a:spcBef>
              <a:buFontTx/>
              <a:buChar char="–"/>
            </a:pPr>
            <a:r>
              <a:rPr lang="en-US" altLang="x-none" sz="2000" b="0">
                <a:latin typeface="Tahoma" charset="0"/>
              </a:rPr>
              <a:t>Index is shared by all threads, so footprint does not increase substantially as # threads increases</a:t>
            </a:r>
          </a:p>
          <a:p>
            <a:pPr eaLnBrk="1" hangingPunct="1">
              <a:spcBef>
                <a:spcPct val="20000"/>
              </a:spcBef>
              <a:buFontTx/>
              <a:buChar char="•"/>
            </a:pPr>
            <a:r>
              <a:rPr lang="en-US" altLang="x-none" sz="2000" b="0">
                <a:latin typeface="Tahoma" charset="0"/>
              </a:rPr>
              <a:t>Table shows performance results for Bowtie v0.9.6 on 4-core Server with 1, 2, 4 threads</a:t>
            </a:r>
          </a:p>
        </p:txBody>
      </p:sp>
    </p:spTree>
    <p:extLst>
      <p:ext uri="{BB962C8B-B14F-4D97-AF65-F5344CB8AC3E}">
        <p14:creationId xmlns:p14="http://schemas.microsoft.com/office/powerpoint/2010/main" val="11656269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4">
      <a:dk1>
        <a:srgbClr val="292929"/>
      </a:dk1>
      <a:lt1>
        <a:srgbClr val="E6F3F6"/>
      </a:lt1>
      <a:dk2>
        <a:srgbClr val="292929"/>
      </a:dk2>
      <a:lt2>
        <a:srgbClr val="3E3E5C"/>
      </a:lt2>
      <a:accent1>
        <a:srgbClr val="60597B"/>
      </a:accent1>
      <a:accent2>
        <a:srgbClr val="6666FF"/>
      </a:accent2>
      <a:accent3>
        <a:srgbClr val="F0F8FA"/>
      </a:accent3>
      <a:accent4>
        <a:srgbClr val="212121"/>
      </a:accent4>
      <a:accent5>
        <a:srgbClr val="B6B5BF"/>
      </a:accent5>
      <a:accent6>
        <a:srgbClr val="5C5CE7"/>
      </a:accent6>
      <a:hlink>
        <a:srgbClr val="99CCFF"/>
      </a:hlink>
      <a:folHlink>
        <a:srgbClr val="FFFF99"/>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D4D4D"/>
        </a:dk1>
        <a:lt1>
          <a:srgbClr val="CCECFF"/>
        </a:lt1>
        <a:dk2>
          <a:srgbClr val="4D4D4D"/>
        </a:dk2>
        <a:lt2>
          <a:srgbClr val="3E3E5C"/>
        </a:lt2>
        <a:accent1>
          <a:srgbClr val="60597B"/>
        </a:accent1>
        <a:accent2>
          <a:srgbClr val="6666FF"/>
        </a:accent2>
        <a:accent3>
          <a:srgbClr val="E2F4FF"/>
        </a:accent3>
        <a:accent4>
          <a:srgbClr val="40404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4">
        <a:dk1>
          <a:srgbClr val="292929"/>
        </a:dk1>
        <a:lt1>
          <a:srgbClr val="E6F3F6"/>
        </a:lt1>
        <a:dk2>
          <a:srgbClr val="292929"/>
        </a:dk2>
        <a:lt2>
          <a:srgbClr val="3E3E5C"/>
        </a:lt2>
        <a:accent1>
          <a:srgbClr val="60597B"/>
        </a:accent1>
        <a:accent2>
          <a:srgbClr val="6666FF"/>
        </a:accent2>
        <a:accent3>
          <a:srgbClr val="F0F8FA"/>
        </a:accent3>
        <a:accent4>
          <a:srgbClr val="212121"/>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37523</TotalTime>
  <Words>4529</Words>
  <Application>Microsoft Macintosh PowerPoint</Application>
  <PresentationFormat>On-screen Show (4:3)</PresentationFormat>
  <Paragraphs>1127</Paragraphs>
  <Slides>91</Slides>
  <Notes>11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Default Design</vt:lpstr>
      <vt:lpstr>Short Read Mapping On Post Genomics Datasets</vt:lpstr>
      <vt:lpstr>PowerPoint Presentation</vt:lpstr>
      <vt:lpstr>PowerPoint Presentation</vt:lpstr>
      <vt:lpstr>DATA</vt:lpstr>
      <vt:lpstr>The Data: FASTQ</vt:lpstr>
      <vt:lpstr>Data SAM</vt:lpstr>
      <vt:lpstr>The Data: BAM</vt:lpstr>
      <vt:lpstr>The Data: SAM/BAM</vt:lpstr>
      <vt:lpstr>SAM/BAM Tools</vt:lpstr>
      <vt:lpstr>SAM/BAM: Visualization</vt:lpstr>
      <vt:lpstr>SAM/BAM: Visualization</vt:lpstr>
      <vt:lpstr>SHORT READS</vt:lpstr>
      <vt:lpstr>Short Read Applications</vt:lpstr>
      <vt:lpstr>Short Read Applications</vt:lpstr>
      <vt:lpstr>Short Read Alignment</vt:lpstr>
      <vt:lpstr>Short Read Alignment</vt:lpstr>
      <vt:lpstr>Mapping Reads Using a Hash Table</vt:lpstr>
      <vt:lpstr>The Naïve Way</vt:lpstr>
      <vt:lpstr>Mapping Methods:  Indexing the Oligonucleotide Reads</vt:lpstr>
      <vt:lpstr>PowerPoint Presentation</vt:lpstr>
      <vt:lpstr>Indexing</vt:lpstr>
      <vt:lpstr>Indexing</vt:lpstr>
      <vt:lpstr>PowerPoint Presentation</vt:lpstr>
      <vt:lpstr>PowerPoint Presentation</vt:lpstr>
      <vt:lpstr>Burrows-Wheeler Transform</vt:lpstr>
      <vt:lpstr>Burrows-Wheeler Transform</vt:lpstr>
      <vt:lpstr>Burrows-Wheeler Transform</vt:lpstr>
      <vt:lpstr>FM Index</vt:lpstr>
      <vt:lpstr>Exact Matching with FM Index</vt:lpstr>
      <vt:lpstr>Exact Matching with FM Index</vt:lpstr>
      <vt:lpstr>Exact Matching with FM Index</vt:lpstr>
      <vt:lpstr>Rows to Reference Positions</vt:lpstr>
      <vt:lpstr>Rows to Reference Positions</vt:lpstr>
      <vt:lpstr>Rows to Reference Positions</vt:lpstr>
      <vt:lpstr>Rows to Reference Positions</vt:lpstr>
      <vt:lpstr>Put It All Together</vt:lpstr>
      <vt:lpstr>Checkpointing in FM Index</vt:lpstr>
      <vt:lpstr>Checkpointing in FM Index</vt:lpstr>
      <vt:lpstr>FM Index is Small</vt:lpstr>
      <vt:lpstr>FM Index in Bioinformatics</vt:lpstr>
      <vt:lpstr>Short Read Alignment</vt:lpstr>
      <vt:lpstr>Backtracking</vt:lpstr>
      <vt:lpstr>Backtracking</vt:lpstr>
      <vt:lpstr>Backtracking</vt:lpstr>
      <vt:lpstr>Backtracking</vt:lpstr>
      <vt:lpstr>Backtracking</vt:lpstr>
      <vt:lpstr>Qualities</vt:lpstr>
      <vt:lpstr>Qualities</vt:lpstr>
      <vt:lpstr>Implementation</vt:lpstr>
      <vt:lpstr>http://bowtie-bio.sf.net</vt:lpstr>
      <vt:lpstr>Indexing Performance</vt:lpstr>
      <vt:lpstr>PowerPoint Presentation</vt:lpstr>
      <vt:lpstr>1000 Genomes Genotyping</vt:lpstr>
      <vt:lpstr>PowerPoint Presentation</vt:lpstr>
      <vt:lpstr>TopHat: Bowtie for RNA-seq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Issues</vt:lpstr>
      <vt:lpstr>PowerPoint Presentation</vt:lpstr>
      <vt:lpstr>The Data: CSFASTQ (ABI)</vt:lpstr>
      <vt:lpstr>Comparison to Maq &amp; SOAP</vt:lpstr>
      <vt:lpstr>Comparison to Maq &amp; SOAP</vt:lpstr>
      <vt:lpstr>Comparison to Maq &amp; SOAP</vt:lpstr>
      <vt:lpstr>Comparison to Maq &amp; SOAP</vt:lpstr>
      <vt:lpstr>Comparison to Maq &amp; SOAP</vt:lpstr>
      <vt:lpstr>Comparison to Maq w/ Poly-A Filter</vt:lpstr>
      <vt:lpstr>Multithreaded Scaling</vt:lpstr>
    </vt:vector>
  </TitlesOfParts>
  <Manager/>
  <Company>CBCB, University of Maryland, College Park</Company>
  <LinksUpToDate>false</LinksUpToDate>
  <SharedDoc>false</SharedDoc>
  <HyperlinkBase>http://bowtie.cbcb.umd.edu</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Bowtie: A Highly Scalable Tool for Post-Genomic Datasets</dc:title>
  <dc:subject/>
  <dc:creator>Benjamin Langmead</dc:creator>
  <cp:keywords/>
  <dc:description>Presented at NCBI, November 2008</dc:description>
  <cp:lastModifiedBy>Cédric Notredame</cp:lastModifiedBy>
  <cp:revision>375</cp:revision>
  <dcterms:created xsi:type="dcterms:W3CDTF">2012-05-22T17:32:13Z</dcterms:created>
  <dcterms:modified xsi:type="dcterms:W3CDTF">2017-09-04T21:45:50Z</dcterms:modified>
  <cp:category/>
</cp:coreProperties>
</file>