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30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8" r:id="rId44"/>
    <p:sldId id="296" r:id="rId45"/>
    <p:sldId id="297" r:id="rId46"/>
  </p:sldIdLst>
  <p:sldSz cx="9906000" cy="6858000" type="A4"/>
  <p:notesSz cx="9144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672" y="-104"/>
      </p:cViewPr>
      <p:guideLst>
        <p:guide orient="horz" pos="2160"/>
        <p:guide pos="23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0602" y="455389"/>
            <a:ext cx="874479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5C52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2880360"/>
            <a:ext cx="6934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ts val="131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5C52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ts val="131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5C52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183005"/>
            <a:ext cx="4309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183005"/>
            <a:ext cx="430911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ts val="131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5C52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ts val="131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0602" y="283939"/>
            <a:ext cx="8744796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5C526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80602" y="1229201"/>
            <a:ext cx="87447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30434" y="4845260"/>
            <a:ext cx="2444856" cy="1713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80602" y="4845260"/>
            <a:ext cx="842698" cy="1713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339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10489">
              <a:lnSpc>
                <a:spcPts val="131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umorportal.org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g"/><Relationship Id="rId3" Type="http://schemas.openxmlformats.org/officeDocument/2006/relationships/hyperlink" Target="http://vcftools.sourceforge.net/VCF-poster.pdf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amtools.github.io/hts-specs/VCFv4.2.pdf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jpg"/><Relationship Id="rId3" Type="http://schemas.openxmlformats.org/officeDocument/2006/relationships/hyperlink" Target="http://vcf.iobio.io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gemini.readthedocs.io/" TargetMode="External"/><Relationship Id="rId4" Type="http://schemas.openxmlformats.org/officeDocument/2006/relationships/hyperlink" Target="http://dx.doi.org/10.1101/041277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x.doi.org/10.1371/journal.pcbi.1003153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84551" y="1428750"/>
            <a:ext cx="3284802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-25" dirty="0"/>
              <a:t>VARIANT</a:t>
            </a:r>
            <a:r>
              <a:rPr sz="2600" spc="-95" dirty="0"/>
              <a:t> </a:t>
            </a:r>
            <a:r>
              <a:rPr sz="2600" dirty="0"/>
              <a:t>CALLING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292600" y="2628900"/>
            <a:ext cx="3962400" cy="2327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2400" b="1" spc="-5" dirty="0">
                <a:solidFill>
                  <a:srgbClr val="B0B421"/>
                </a:solidFill>
                <a:latin typeface="Arial"/>
                <a:cs typeface="Arial"/>
              </a:rPr>
              <a:t>INTRODUCTION  METHODS  </a:t>
            </a:r>
            <a:r>
              <a:rPr sz="2400" b="1" dirty="0">
                <a:solidFill>
                  <a:srgbClr val="B0B421"/>
                </a:solidFill>
                <a:latin typeface="Arial"/>
                <a:cs typeface="Arial"/>
              </a:rPr>
              <a:t>ZOOM ON</a:t>
            </a:r>
            <a:r>
              <a:rPr sz="2400" b="1" spc="-135" dirty="0">
                <a:solidFill>
                  <a:srgbClr val="B0B421"/>
                </a:solidFill>
                <a:latin typeface="Arial"/>
                <a:cs typeface="Arial"/>
              </a:rPr>
              <a:t> </a:t>
            </a:r>
            <a:r>
              <a:rPr sz="2400" b="1" spc="-45" dirty="0">
                <a:solidFill>
                  <a:srgbClr val="B0B421"/>
                </a:solidFill>
                <a:latin typeface="Arial"/>
                <a:cs typeface="Arial"/>
              </a:rPr>
              <a:t>GATK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lang="fr-CH" sz="2400" spc="-20" dirty="0" smtClean="0">
                <a:solidFill>
                  <a:srgbClr val="B0B421"/>
                </a:solidFill>
                <a:latin typeface="Arial"/>
                <a:cs typeface="Arial"/>
              </a:rPr>
              <a:t>Cedric Notredame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4540250" y="6273533"/>
            <a:ext cx="553085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000" b="1" i="0">
                <a:solidFill>
                  <a:srgbClr val="5C526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/>
            <a:r>
              <a:rPr lang="en-US" sz="2600" spc="-25" dirty="0" smtClean="0"/>
              <a:t>Adapted from </a:t>
            </a:r>
            <a:r>
              <a:rPr lang="en-US" sz="2600" spc="-25" dirty="0" err="1" smtClean="0"/>
              <a:t>Yannick</a:t>
            </a:r>
            <a:r>
              <a:rPr lang="en-US" sz="2600" spc="-25" dirty="0" smtClean="0"/>
              <a:t> </a:t>
            </a:r>
            <a:r>
              <a:rPr lang="en-US" sz="2600" spc="-25" dirty="0" err="1" smtClean="0"/>
              <a:t>Boursin</a:t>
            </a:r>
            <a:endParaRPr lang="en-US" sz="2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8377" y="2385251"/>
            <a:ext cx="373470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700" b="1" spc="-5" dirty="0">
                <a:solidFill>
                  <a:srgbClr val="5C5261"/>
                </a:solidFill>
                <a:latin typeface="Arial"/>
                <a:cs typeface="Arial"/>
              </a:rPr>
              <a:t>ZOOMING ON A</a:t>
            </a:r>
            <a:r>
              <a:rPr sz="2700" b="1" spc="-26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700" b="1" dirty="0">
                <a:solidFill>
                  <a:srgbClr val="5C5261"/>
                </a:solidFill>
                <a:latin typeface="Arial"/>
                <a:cs typeface="Arial"/>
              </a:rPr>
              <a:t>FEW  </a:t>
            </a:r>
            <a:r>
              <a:rPr sz="2700" b="1" spc="-5" dirty="0">
                <a:solidFill>
                  <a:srgbClr val="5C5261"/>
                </a:solidFill>
                <a:latin typeface="Arial"/>
                <a:cs typeface="Arial"/>
              </a:rPr>
              <a:t>ALGORITHMS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700726" y="4833289"/>
            <a:ext cx="11969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283939"/>
            <a:ext cx="874479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Calling variant </a:t>
            </a:r>
            <a:r>
              <a:rPr dirty="0"/>
              <a:t>bound to </a:t>
            </a:r>
            <a:r>
              <a:rPr spc="-5" dirty="0"/>
              <a:t>reference: Heuristic  approach</a:t>
            </a:r>
          </a:p>
        </p:txBody>
      </p:sp>
      <p:sp>
        <p:nvSpPr>
          <p:cNvPr id="3" name="object 3"/>
          <p:cNvSpPr/>
          <p:nvPr/>
        </p:nvSpPr>
        <p:spPr>
          <a:xfrm>
            <a:off x="495300" y="1241298"/>
            <a:ext cx="4106037" cy="1545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89093" y="1386458"/>
            <a:ext cx="3890169" cy="701993"/>
          </a:xfrm>
          <a:custGeom>
            <a:avLst/>
            <a:gdLst/>
            <a:ahLst/>
            <a:cxnLst/>
            <a:rect l="l" t="t" r="r" b="b"/>
            <a:pathLst>
              <a:path w="3590925" h="935989">
                <a:moveTo>
                  <a:pt x="3496944" y="0"/>
                </a:moveTo>
                <a:lnTo>
                  <a:pt x="93598" y="0"/>
                </a:lnTo>
                <a:lnTo>
                  <a:pt x="57167" y="7356"/>
                </a:lnTo>
                <a:lnTo>
                  <a:pt x="27416" y="27416"/>
                </a:lnTo>
                <a:lnTo>
                  <a:pt x="7356" y="57167"/>
                </a:lnTo>
                <a:lnTo>
                  <a:pt x="0" y="93599"/>
                </a:lnTo>
                <a:lnTo>
                  <a:pt x="0" y="842137"/>
                </a:lnTo>
                <a:lnTo>
                  <a:pt x="7356" y="878568"/>
                </a:lnTo>
                <a:lnTo>
                  <a:pt x="27416" y="908319"/>
                </a:lnTo>
                <a:lnTo>
                  <a:pt x="57167" y="928379"/>
                </a:lnTo>
                <a:lnTo>
                  <a:pt x="93598" y="935736"/>
                </a:lnTo>
                <a:lnTo>
                  <a:pt x="3496944" y="935736"/>
                </a:lnTo>
                <a:lnTo>
                  <a:pt x="3533376" y="928379"/>
                </a:lnTo>
                <a:lnTo>
                  <a:pt x="3563127" y="908319"/>
                </a:lnTo>
                <a:lnTo>
                  <a:pt x="3583187" y="878568"/>
                </a:lnTo>
                <a:lnTo>
                  <a:pt x="3590543" y="842137"/>
                </a:lnTo>
                <a:lnTo>
                  <a:pt x="3590543" y="93599"/>
                </a:lnTo>
                <a:lnTo>
                  <a:pt x="3583187" y="57167"/>
                </a:lnTo>
                <a:lnTo>
                  <a:pt x="3563127" y="27416"/>
                </a:lnTo>
                <a:lnTo>
                  <a:pt x="3533376" y="7356"/>
                </a:lnTo>
                <a:lnTo>
                  <a:pt x="349694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92554" y="1599247"/>
            <a:ext cx="2274253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Find all</a:t>
            </a: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variations</a:t>
            </a:r>
            <a:endParaRPr sz="21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532500" y="2205990"/>
            <a:ext cx="3888105" cy="701993"/>
          </a:xfrm>
          <a:custGeom>
            <a:avLst/>
            <a:gdLst/>
            <a:ahLst/>
            <a:cxnLst/>
            <a:rect l="l" t="t" r="r" b="b"/>
            <a:pathLst>
              <a:path w="3589020" h="935989">
                <a:moveTo>
                  <a:pt x="3495421" y="0"/>
                </a:moveTo>
                <a:lnTo>
                  <a:pt x="93599" y="0"/>
                </a:lnTo>
                <a:lnTo>
                  <a:pt x="57167" y="7356"/>
                </a:lnTo>
                <a:lnTo>
                  <a:pt x="27416" y="27416"/>
                </a:lnTo>
                <a:lnTo>
                  <a:pt x="7356" y="57167"/>
                </a:lnTo>
                <a:lnTo>
                  <a:pt x="0" y="93599"/>
                </a:lnTo>
                <a:lnTo>
                  <a:pt x="0" y="842136"/>
                </a:lnTo>
                <a:lnTo>
                  <a:pt x="7356" y="878568"/>
                </a:lnTo>
                <a:lnTo>
                  <a:pt x="27416" y="908319"/>
                </a:lnTo>
                <a:lnTo>
                  <a:pt x="57167" y="928379"/>
                </a:lnTo>
                <a:lnTo>
                  <a:pt x="93599" y="935735"/>
                </a:lnTo>
                <a:lnTo>
                  <a:pt x="3495421" y="935735"/>
                </a:lnTo>
                <a:lnTo>
                  <a:pt x="3531852" y="928379"/>
                </a:lnTo>
                <a:lnTo>
                  <a:pt x="3561603" y="908319"/>
                </a:lnTo>
                <a:lnTo>
                  <a:pt x="3581663" y="878568"/>
                </a:lnTo>
                <a:lnTo>
                  <a:pt x="3589020" y="842136"/>
                </a:lnTo>
                <a:lnTo>
                  <a:pt x="3589020" y="93599"/>
                </a:lnTo>
                <a:lnTo>
                  <a:pt x="3581663" y="57167"/>
                </a:lnTo>
                <a:lnTo>
                  <a:pt x="3561603" y="27416"/>
                </a:lnTo>
                <a:lnTo>
                  <a:pt x="3531852" y="7356"/>
                </a:lnTo>
                <a:lnTo>
                  <a:pt x="349542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35688" y="2418588"/>
            <a:ext cx="1949555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-25" dirty="0">
                <a:solidFill>
                  <a:srgbClr val="FFFFFF"/>
                </a:solidFill>
                <a:latin typeface="Arial"/>
                <a:cs typeface="Arial"/>
              </a:rPr>
              <a:t>Various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filters</a:t>
            </a:r>
            <a:r>
              <a:rPr sz="21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spc="-5" dirty="0">
                <a:solidFill>
                  <a:srgbClr val="FFFFFF"/>
                </a:solidFill>
                <a:latin typeface="Arial"/>
                <a:cs typeface="Arial"/>
              </a:rPr>
              <a:t>*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75908" y="3025521"/>
            <a:ext cx="3888105" cy="701993"/>
          </a:xfrm>
          <a:custGeom>
            <a:avLst/>
            <a:gdLst/>
            <a:ahLst/>
            <a:cxnLst/>
            <a:rect l="l" t="t" r="r" b="b"/>
            <a:pathLst>
              <a:path w="3589020" h="935989">
                <a:moveTo>
                  <a:pt x="3495420" y="0"/>
                </a:moveTo>
                <a:lnTo>
                  <a:pt x="93599" y="0"/>
                </a:lnTo>
                <a:lnTo>
                  <a:pt x="57167" y="7356"/>
                </a:lnTo>
                <a:lnTo>
                  <a:pt x="27416" y="27416"/>
                </a:lnTo>
                <a:lnTo>
                  <a:pt x="7356" y="57167"/>
                </a:lnTo>
                <a:lnTo>
                  <a:pt x="0" y="93599"/>
                </a:lnTo>
                <a:lnTo>
                  <a:pt x="0" y="842137"/>
                </a:lnTo>
                <a:lnTo>
                  <a:pt x="7356" y="878568"/>
                </a:lnTo>
                <a:lnTo>
                  <a:pt x="27416" y="908319"/>
                </a:lnTo>
                <a:lnTo>
                  <a:pt x="57167" y="928379"/>
                </a:lnTo>
                <a:lnTo>
                  <a:pt x="93599" y="935736"/>
                </a:lnTo>
                <a:lnTo>
                  <a:pt x="3495420" y="935736"/>
                </a:lnTo>
                <a:lnTo>
                  <a:pt x="3531852" y="928379"/>
                </a:lnTo>
                <a:lnTo>
                  <a:pt x="3561603" y="908319"/>
                </a:lnTo>
                <a:lnTo>
                  <a:pt x="3581663" y="878568"/>
                </a:lnTo>
                <a:lnTo>
                  <a:pt x="3589019" y="842137"/>
                </a:lnTo>
                <a:lnTo>
                  <a:pt x="3589019" y="93599"/>
                </a:lnTo>
                <a:lnTo>
                  <a:pt x="3581663" y="57167"/>
                </a:lnTo>
                <a:lnTo>
                  <a:pt x="3561603" y="27416"/>
                </a:lnTo>
                <a:lnTo>
                  <a:pt x="3531852" y="7356"/>
                </a:lnTo>
                <a:lnTo>
                  <a:pt x="349542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78683" y="3169253"/>
            <a:ext cx="2570057" cy="564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2170"/>
              </a:lnSpc>
            </a:pPr>
            <a:r>
              <a:rPr sz="2100" spc="-60" dirty="0">
                <a:solidFill>
                  <a:srgbClr val="FFFFFF"/>
                </a:solidFill>
                <a:latin typeface="Arial"/>
                <a:cs typeface="Arial"/>
              </a:rPr>
              <a:t>Test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for significance  (Fisher’s exact</a:t>
            </a:r>
            <a:r>
              <a:rPr sz="21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FFFFFF"/>
                </a:solidFill>
                <a:latin typeface="Arial"/>
                <a:cs typeface="Arial"/>
              </a:rPr>
              <a:t>test)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19275" y="1919668"/>
            <a:ext cx="660400" cy="456248"/>
          </a:xfrm>
          <a:custGeom>
            <a:avLst/>
            <a:gdLst/>
            <a:ahLst/>
            <a:cxnLst/>
            <a:rect l="l" t="t" r="r" b="b"/>
            <a:pathLst>
              <a:path w="609600" h="608330">
                <a:moveTo>
                  <a:pt x="609600" y="334390"/>
                </a:moveTo>
                <a:lnTo>
                  <a:pt x="0" y="334390"/>
                </a:lnTo>
                <a:lnTo>
                  <a:pt x="304800" y="608076"/>
                </a:lnTo>
                <a:lnTo>
                  <a:pt x="609600" y="334390"/>
                </a:lnTo>
                <a:close/>
              </a:path>
              <a:path w="609600" h="608330">
                <a:moveTo>
                  <a:pt x="472439" y="0"/>
                </a:moveTo>
                <a:lnTo>
                  <a:pt x="137159" y="0"/>
                </a:lnTo>
                <a:lnTo>
                  <a:pt x="137159" y="334390"/>
                </a:lnTo>
                <a:lnTo>
                  <a:pt x="472439" y="334390"/>
                </a:lnTo>
                <a:lnTo>
                  <a:pt x="472439" y="0"/>
                </a:lnTo>
                <a:close/>
              </a:path>
            </a:pathLst>
          </a:custGeom>
          <a:solidFill>
            <a:srgbClr val="C3D59B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419275" y="1919668"/>
            <a:ext cx="660400" cy="456248"/>
          </a:xfrm>
          <a:custGeom>
            <a:avLst/>
            <a:gdLst/>
            <a:ahLst/>
            <a:cxnLst/>
            <a:rect l="l" t="t" r="r" b="b"/>
            <a:pathLst>
              <a:path w="609600" h="608330">
                <a:moveTo>
                  <a:pt x="0" y="334390"/>
                </a:moveTo>
                <a:lnTo>
                  <a:pt x="137159" y="334390"/>
                </a:lnTo>
                <a:lnTo>
                  <a:pt x="137159" y="0"/>
                </a:lnTo>
                <a:lnTo>
                  <a:pt x="472439" y="0"/>
                </a:lnTo>
                <a:lnTo>
                  <a:pt x="472439" y="334390"/>
                </a:lnTo>
                <a:lnTo>
                  <a:pt x="609600" y="334390"/>
                </a:lnTo>
                <a:lnTo>
                  <a:pt x="304800" y="608076"/>
                </a:lnTo>
                <a:lnTo>
                  <a:pt x="0" y="334390"/>
                </a:lnTo>
                <a:close/>
              </a:path>
            </a:pathLst>
          </a:custGeom>
          <a:ln w="25908">
            <a:solidFill>
              <a:srgbClr val="C3D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62683" y="2734627"/>
            <a:ext cx="659024" cy="456248"/>
          </a:xfrm>
          <a:custGeom>
            <a:avLst/>
            <a:gdLst/>
            <a:ahLst/>
            <a:cxnLst/>
            <a:rect l="l" t="t" r="r" b="b"/>
            <a:pathLst>
              <a:path w="608329" h="608329">
                <a:moveTo>
                  <a:pt x="608076" y="334390"/>
                </a:moveTo>
                <a:lnTo>
                  <a:pt x="0" y="334390"/>
                </a:lnTo>
                <a:lnTo>
                  <a:pt x="304038" y="608075"/>
                </a:lnTo>
                <a:lnTo>
                  <a:pt x="608076" y="334390"/>
                </a:lnTo>
                <a:close/>
              </a:path>
              <a:path w="608329" h="608329">
                <a:moveTo>
                  <a:pt x="471297" y="0"/>
                </a:moveTo>
                <a:lnTo>
                  <a:pt x="136778" y="0"/>
                </a:lnTo>
                <a:lnTo>
                  <a:pt x="136778" y="334390"/>
                </a:lnTo>
                <a:lnTo>
                  <a:pt x="471297" y="334390"/>
                </a:lnTo>
                <a:lnTo>
                  <a:pt x="471297" y="0"/>
                </a:lnTo>
                <a:close/>
              </a:path>
            </a:pathLst>
          </a:custGeom>
          <a:solidFill>
            <a:srgbClr val="C3D59B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62683" y="2734627"/>
            <a:ext cx="659024" cy="456248"/>
          </a:xfrm>
          <a:custGeom>
            <a:avLst/>
            <a:gdLst/>
            <a:ahLst/>
            <a:cxnLst/>
            <a:rect l="l" t="t" r="r" b="b"/>
            <a:pathLst>
              <a:path w="608329" h="608329">
                <a:moveTo>
                  <a:pt x="0" y="334390"/>
                </a:moveTo>
                <a:lnTo>
                  <a:pt x="136778" y="334390"/>
                </a:lnTo>
                <a:lnTo>
                  <a:pt x="136778" y="0"/>
                </a:lnTo>
                <a:lnTo>
                  <a:pt x="471297" y="0"/>
                </a:lnTo>
                <a:lnTo>
                  <a:pt x="471297" y="334390"/>
                </a:lnTo>
                <a:lnTo>
                  <a:pt x="608076" y="334390"/>
                </a:lnTo>
                <a:lnTo>
                  <a:pt x="304038" y="608075"/>
                </a:lnTo>
                <a:lnTo>
                  <a:pt x="0" y="334390"/>
                </a:lnTo>
                <a:close/>
              </a:path>
            </a:pathLst>
          </a:custGeom>
          <a:ln w="25908">
            <a:solidFill>
              <a:srgbClr val="C3D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666870" y="3870198"/>
            <a:ext cx="2618899" cy="644843"/>
          </a:xfrm>
          <a:custGeom>
            <a:avLst/>
            <a:gdLst/>
            <a:ahLst/>
            <a:cxnLst/>
            <a:rect l="l" t="t" r="r" b="b"/>
            <a:pathLst>
              <a:path w="2417445" h="859789">
                <a:moveTo>
                  <a:pt x="2273808" y="0"/>
                </a:moveTo>
                <a:lnTo>
                  <a:pt x="143256" y="0"/>
                </a:lnTo>
                <a:lnTo>
                  <a:pt x="97974" y="7303"/>
                </a:lnTo>
                <a:lnTo>
                  <a:pt x="58649" y="27639"/>
                </a:lnTo>
                <a:lnTo>
                  <a:pt x="27639" y="58649"/>
                </a:lnTo>
                <a:lnTo>
                  <a:pt x="7303" y="97974"/>
                </a:lnTo>
                <a:lnTo>
                  <a:pt x="0" y="143256"/>
                </a:lnTo>
                <a:lnTo>
                  <a:pt x="0" y="716280"/>
                </a:lnTo>
                <a:lnTo>
                  <a:pt x="7303" y="761561"/>
                </a:lnTo>
                <a:lnTo>
                  <a:pt x="27639" y="800886"/>
                </a:lnTo>
                <a:lnTo>
                  <a:pt x="58649" y="831896"/>
                </a:lnTo>
                <a:lnTo>
                  <a:pt x="97974" y="852232"/>
                </a:lnTo>
                <a:lnTo>
                  <a:pt x="143256" y="859536"/>
                </a:lnTo>
                <a:lnTo>
                  <a:pt x="2273808" y="859536"/>
                </a:lnTo>
                <a:lnTo>
                  <a:pt x="2319089" y="852232"/>
                </a:lnTo>
                <a:lnTo>
                  <a:pt x="2358414" y="831896"/>
                </a:lnTo>
                <a:lnTo>
                  <a:pt x="2389424" y="800886"/>
                </a:lnTo>
                <a:lnTo>
                  <a:pt x="2409760" y="761561"/>
                </a:lnTo>
                <a:lnTo>
                  <a:pt x="2417064" y="716280"/>
                </a:lnTo>
                <a:lnTo>
                  <a:pt x="2417064" y="143256"/>
                </a:lnTo>
                <a:lnTo>
                  <a:pt x="2409760" y="97974"/>
                </a:lnTo>
                <a:lnTo>
                  <a:pt x="2389424" y="58649"/>
                </a:lnTo>
                <a:lnTo>
                  <a:pt x="2358414" y="27639"/>
                </a:lnTo>
                <a:lnTo>
                  <a:pt x="2319089" y="7303"/>
                </a:lnTo>
                <a:lnTo>
                  <a:pt x="227380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45756" y="3870198"/>
            <a:ext cx="2618899" cy="644843"/>
          </a:xfrm>
          <a:custGeom>
            <a:avLst/>
            <a:gdLst/>
            <a:ahLst/>
            <a:cxnLst/>
            <a:rect l="l" t="t" r="r" b="b"/>
            <a:pathLst>
              <a:path w="2417445" h="859789">
                <a:moveTo>
                  <a:pt x="2273808" y="0"/>
                </a:moveTo>
                <a:lnTo>
                  <a:pt x="143256" y="0"/>
                </a:lnTo>
                <a:lnTo>
                  <a:pt x="97974" y="7303"/>
                </a:lnTo>
                <a:lnTo>
                  <a:pt x="58649" y="27639"/>
                </a:lnTo>
                <a:lnTo>
                  <a:pt x="27639" y="58649"/>
                </a:lnTo>
                <a:lnTo>
                  <a:pt x="7303" y="97974"/>
                </a:lnTo>
                <a:lnTo>
                  <a:pt x="0" y="143256"/>
                </a:lnTo>
                <a:lnTo>
                  <a:pt x="0" y="716280"/>
                </a:lnTo>
                <a:lnTo>
                  <a:pt x="7303" y="761561"/>
                </a:lnTo>
                <a:lnTo>
                  <a:pt x="27639" y="800886"/>
                </a:lnTo>
                <a:lnTo>
                  <a:pt x="58649" y="831896"/>
                </a:lnTo>
                <a:lnTo>
                  <a:pt x="97974" y="852232"/>
                </a:lnTo>
                <a:lnTo>
                  <a:pt x="143256" y="859536"/>
                </a:lnTo>
                <a:lnTo>
                  <a:pt x="2273808" y="859536"/>
                </a:lnTo>
                <a:lnTo>
                  <a:pt x="2319089" y="852232"/>
                </a:lnTo>
                <a:lnTo>
                  <a:pt x="2358414" y="831896"/>
                </a:lnTo>
                <a:lnTo>
                  <a:pt x="2389424" y="800886"/>
                </a:lnTo>
                <a:lnTo>
                  <a:pt x="2409760" y="761561"/>
                </a:lnTo>
                <a:lnTo>
                  <a:pt x="2417064" y="716280"/>
                </a:lnTo>
                <a:lnTo>
                  <a:pt x="2417064" y="143256"/>
                </a:lnTo>
                <a:lnTo>
                  <a:pt x="2409760" y="97974"/>
                </a:lnTo>
                <a:lnTo>
                  <a:pt x="2389424" y="58649"/>
                </a:lnTo>
                <a:lnTo>
                  <a:pt x="2358414" y="27639"/>
                </a:lnTo>
                <a:lnTo>
                  <a:pt x="2319089" y="7303"/>
                </a:lnTo>
                <a:lnTo>
                  <a:pt x="2273808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06320" y="3618166"/>
            <a:ext cx="659024" cy="456248"/>
          </a:xfrm>
          <a:custGeom>
            <a:avLst/>
            <a:gdLst/>
            <a:ahLst/>
            <a:cxnLst/>
            <a:rect l="l" t="t" r="r" b="b"/>
            <a:pathLst>
              <a:path w="608329" h="608329">
                <a:moveTo>
                  <a:pt x="608076" y="334390"/>
                </a:moveTo>
                <a:lnTo>
                  <a:pt x="0" y="334390"/>
                </a:lnTo>
                <a:lnTo>
                  <a:pt x="304037" y="608075"/>
                </a:lnTo>
                <a:lnTo>
                  <a:pt x="608076" y="334390"/>
                </a:lnTo>
                <a:close/>
              </a:path>
              <a:path w="608329" h="608329">
                <a:moveTo>
                  <a:pt x="471297" y="0"/>
                </a:moveTo>
                <a:lnTo>
                  <a:pt x="136778" y="0"/>
                </a:lnTo>
                <a:lnTo>
                  <a:pt x="136778" y="334390"/>
                </a:lnTo>
                <a:lnTo>
                  <a:pt x="471297" y="334390"/>
                </a:lnTo>
                <a:lnTo>
                  <a:pt x="471297" y="0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906320" y="3618166"/>
            <a:ext cx="659024" cy="456248"/>
          </a:xfrm>
          <a:custGeom>
            <a:avLst/>
            <a:gdLst/>
            <a:ahLst/>
            <a:cxnLst/>
            <a:rect l="l" t="t" r="r" b="b"/>
            <a:pathLst>
              <a:path w="608329" h="608329">
                <a:moveTo>
                  <a:pt x="0" y="334390"/>
                </a:moveTo>
                <a:lnTo>
                  <a:pt x="136778" y="334390"/>
                </a:lnTo>
                <a:lnTo>
                  <a:pt x="136778" y="0"/>
                </a:lnTo>
                <a:lnTo>
                  <a:pt x="471297" y="0"/>
                </a:lnTo>
                <a:lnTo>
                  <a:pt x="471297" y="334390"/>
                </a:lnTo>
                <a:lnTo>
                  <a:pt x="608076" y="334390"/>
                </a:lnTo>
                <a:lnTo>
                  <a:pt x="304037" y="608075"/>
                </a:lnTo>
                <a:lnTo>
                  <a:pt x="0" y="334390"/>
                </a:lnTo>
                <a:close/>
              </a:path>
            </a:pathLst>
          </a:custGeom>
          <a:ln w="25908">
            <a:solidFill>
              <a:srgbClr val="C3D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052433" y="3617594"/>
            <a:ext cx="363220" cy="342900"/>
          </a:xfrm>
          <a:custGeom>
            <a:avLst/>
            <a:gdLst/>
            <a:ahLst/>
            <a:cxnLst/>
            <a:rect l="l" t="t" r="r" b="b"/>
            <a:pathLst>
              <a:path w="335279" h="457200">
                <a:moveTo>
                  <a:pt x="0" y="457199"/>
                </a:moveTo>
                <a:lnTo>
                  <a:pt x="335279" y="457199"/>
                </a:lnTo>
                <a:lnTo>
                  <a:pt x="33527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solidFill>
            <a:srgbClr val="C3D5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052433" y="3617594"/>
            <a:ext cx="363220" cy="342900"/>
          </a:xfrm>
          <a:custGeom>
            <a:avLst/>
            <a:gdLst/>
            <a:ahLst/>
            <a:cxnLst/>
            <a:rect l="l" t="t" r="r" b="b"/>
            <a:pathLst>
              <a:path w="335279" h="457200">
                <a:moveTo>
                  <a:pt x="0" y="457199"/>
                </a:moveTo>
                <a:lnTo>
                  <a:pt x="335279" y="457199"/>
                </a:lnTo>
                <a:lnTo>
                  <a:pt x="335279" y="0"/>
                </a:lnTo>
                <a:lnTo>
                  <a:pt x="0" y="0"/>
                </a:lnTo>
                <a:lnTo>
                  <a:pt x="0" y="457199"/>
                </a:lnTo>
                <a:close/>
              </a:path>
            </a:pathLst>
          </a:custGeom>
          <a:ln w="9144">
            <a:solidFill>
              <a:srgbClr val="C3D5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367173" y="4084625"/>
            <a:ext cx="141573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Keep</a:t>
            </a:r>
            <a:r>
              <a:rPr sz="1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variant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98883" y="4084625"/>
            <a:ext cx="1676453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Discard</a:t>
            </a:r>
            <a:r>
              <a:rPr sz="1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variant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05006" y="2474023"/>
            <a:ext cx="506995" cy="1396841"/>
          </a:xfrm>
          <a:custGeom>
            <a:avLst/>
            <a:gdLst/>
            <a:ahLst/>
            <a:cxnLst/>
            <a:rect l="l" t="t" r="r" b="b"/>
            <a:pathLst>
              <a:path w="467995" h="1862454">
                <a:moveTo>
                  <a:pt x="233934" y="1745360"/>
                </a:moveTo>
                <a:lnTo>
                  <a:pt x="0" y="1745360"/>
                </a:lnTo>
                <a:lnTo>
                  <a:pt x="116967" y="1862327"/>
                </a:lnTo>
                <a:lnTo>
                  <a:pt x="233934" y="1745360"/>
                </a:lnTo>
                <a:close/>
              </a:path>
              <a:path w="467995" h="1862454">
                <a:moveTo>
                  <a:pt x="467868" y="0"/>
                </a:moveTo>
                <a:lnTo>
                  <a:pt x="263144" y="0"/>
                </a:lnTo>
                <a:lnTo>
                  <a:pt x="216221" y="5408"/>
                </a:lnTo>
                <a:lnTo>
                  <a:pt x="173152" y="20814"/>
                </a:lnTo>
                <a:lnTo>
                  <a:pt x="135164" y="44986"/>
                </a:lnTo>
                <a:lnTo>
                  <a:pt x="103483" y="76694"/>
                </a:lnTo>
                <a:lnTo>
                  <a:pt x="79336" y="114707"/>
                </a:lnTo>
                <a:lnTo>
                  <a:pt x="63948" y="157793"/>
                </a:lnTo>
                <a:lnTo>
                  <a:pt x="58547" y="204724"/>
                </a:lnTo>
                <a:lnTo>
                  <a:pt x="58420" y="1745360"/>
                </a:lnTo>
                <a:lnTo>
                  <a:pt x="175514" y="1745360"/>
                </a:lnTo>
                <a:lnTo>
                  <a:pt x="175514" y="204724"/>
                </a:lnTo>
                <a:lnTo>
                  <a:pt x="182401" y="170545"/>
                </a:lnTo>
                <a:lnTo>
                  <a:pt x="201183" y="142652"/>
                </a:lnTo>
                <a:lnTo>
                  <a:pt x="229038" y="123856"/>
                </a:lnTo>
                <a:lnTo>
                  <a:pt x="263144" y="116966"/>
                </a:lnTo>
                <a:lnTo>
                  <a:pt x="467868" y="116966"/>
                </a:lnTo>
                <a:lnTo>
                  <a:pt x="467868" y="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05006" y="2474023"/>
            <a:ext cx="506995" cy="1396841"/>
          </a:xfrm>
          <a:custGeom>
            <a:avLst/>
            <a:gdLst/>
            <a:ahLst/>
            <a:cxnLst/>
            <a:rect l="l" t="t" r="r" b="b"/>
            <a:pathLst>
              <a:path w="467995" h="1862454">
                <a:moveTo>
                  <a:pt x="467868" y="0"/>
                </a:moveTo>
                <a:lnTo>
                  <a:pt x="263144" y="0"/>
                </a:lnTo>
                <a:lnTo>
                  <a:pt x="216221" y="5408"/>
                </a:lnTo>
                <a:lnTo>
                  <a:pt x="173152" y="20814"/>
                </a:lnTo>
                <a:lnTo>
                  <a:pt x="135164" y="44986"/>
                </a:lnTo>
                <a:lnTo>
                  <a:pt x="103483" y="76694"/>
                </a:lnTo>
                <a:lnTo>
                  <a:pt x="79336" y="114707"/>
                </a:lnTo>
                <a:lnTo>
                  <a:pt x="63948" y="157793"/>
                </a:lnTo>
                <a:lnTo>
                  <a:pt x="58547" y="204724"/>
                </a:lnTo>
                <a:lnTo>
                  <a:pt x="58420" y="1745360"/>
                </a:lnTo>
                <a:lnTo>
                  <a:pt x="0" y="1745360"/>
                </a:lnTo>
                <a:lnTo>
                  <a:pt x="116967" y="1862327"/>
                </a:lnTo>
                <a:lnTo>
                  <a:pt x="233934" y="1745360"/>
                </a:lnTo>
                <a:lnTo>
                  <a:pt x="175514" y="1745360"/>
                </a:lnTo>
                <a:lnTo>
                  <a:pt x="175514" y="204724"/>
                </a:lnTo>
                <a:lnTo>
                  <a:pt x="182401" y="170545"/>
                </a:lnTo>
                <a:lnTo>
                  <a:pt x="201183" y="142652"/>
                </a:lnTo>
                <a:lnTo>
                  <a:pt x="229038" y="123856"/>
                </a:lnTo>
                <a:lnTo>
                  <a:pt x="263144" y="116966"/>
                </a:lnTo>
                <a:lnTo>
                  <a:pt x="467868" y="116966"/>
                </a:lnTo>
                <a:lnTo>
                  <a:pt x="467868" y="0"/>
                </a:lnTo>
                <a:close/>
              </a:path>
            </a:pathLst>
          </a:custGeom>
          <a:ln w="25908">
            <a:solidFill>
              <a:srgbClr val="D995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73180" y="3364421"/>
            <a:ext cx="492547" cy="505301"/>
          </a:xfrm>
          <a:custGeom>
            <a:avLst/>
            <a:gdLst/>
            <a:ahLst/>
            <a:cxnLst/>
            <a:rect l="l" t="t" r="r" b="b"/>
            <a:pathLst>
              <a:path w="454660" h="673735">
                <a:moveTo>
                  <a:pt x="227075" y="560069"/>
                </a:moveTo>
                <a:lnTo>
                  <a:pt x="0" y="560069"/>
                </a:lnTo>
                <a:lnTo>
                  <a:pt x="113537" y="673607"/>
                </a:lnTo>
                <a:lnTo>
                  <a:pt x="227075" y="560069"/>
                </a:lnTo>
                <a:close/>
              </a:path>
              <a:path w="454660" h="673735">
                <a:moveTo>
                  <a:pt x="454151" y="0"/>
                </a:moveTo>
                <a:lnTo>
                  <a:pt x="255396" y="0"/>
                </a:lnTo>
                <a:lnTo>
                  <a:pt x="209844" y="5244"/>
                </a:lnTo>
                <a:lnTo>
                  <a:pt x="168032" y="20183"/>
                </a:lnTo>
                <a:lnTo>
                  <a:pt x="131153" y="43627"/>
                </a:lnTo>
                <a:lnTo>
                  <a:pt x="100396" y="74384"/>
                </a:lnTo>
                <a:lnTo>
                  <a:pt x="76952" y="111263"/>
                </a:lnTo>
                <a:lnTo>
                  <a:pt x="62013" y="153075"/>
                </a:lnTo>
                <a:lnTo>
                  <a:pt x="56768" y="198627"/>
                </a:lnTo>
                <a:lnTo>
                  <a:pt x="56768" y="560069"/>
                </a:lnTo>
                <a:lnTo>
                  <a:pt x="170306" y="560069"/>
                </a:lnTo>
                <a:lnTo>
                  <a:pt x="170306" y="198627"/>
                </a:lnTo>
                <a:lnTo>
                  <a:pt x="176996" y="165508"/>
                </a:lnTo>
                <a:lnTo>
                  <a:pt x="195246" y="138461"/>
                </a:lnTo>
                <a:lnTo>
                  <a:pt x="222331" y="120225"/>
                </a:lnTo>
                <a:lnTo>
                  <a:pt x="255524" y="113537"/>
                </a:lnTo>
                <a:lnTo>
                  <a:pt x="454151" y="113537"/>
                </a:lnTo>
                <a:lnTo>
                  <a:pt x="454151" y="0"/>
                </a:lnTo>
                <a:close/>
              </a:path>
            </a:pathLst>
          </a:custGeom>
          <a:solidFill>
            <a:srgbClr val="D9959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73180" y="3364421"/>
            <a:ext cx="492547" cy="505301"/>
          </a:xfrm>
          <a:custGeom>
            <a:avLst/>
            <a:gdLst/>
            <a:ahLst/>
            <a:cxnLst/>
            <a:rect l="l" t="t" r="r" b="b"/>
            <a:pathLst>
              <a:path w="454660" h="673735">
                <a:moveTo>
                  <a:pt x="454151" y="0"/>
                </a:moveTo>
                <a:lnTo>
                  <a:pt x="255396" y="0"/>
                </a:lnTo>
                <a:lnTo>
                  <a:pt x="209844" y="5244"/>
                </a:lnTo>
                <a:lnTo>
                  <a:pt x="168032" y="20183"/>
                </a:lnTo>
                <a:lnTo>
                  <a:pt x="131153" y="43627"/>
                </a:lnTo>
                <a:lnTo>
                  <a:pt x="100396" y="74384"/>
                </a:lnTo>
                <a:lnTo>
                  <a:pt x="76952" y="111263"/>
                </a:lnTo>
                <a:lnTo>
                  <a:pt x="62013" y="153075"/>
                </a:lnTo>
                <a:lnTo>
                  <a:pt x="56768" y="198627"/>
                </a:lnTo>
                <a:lnTo>
                  <a:pt x="56768" y="560069"/>
                </a:lnTo>
                <a:lnTo>
                  <a:pt x="0" y="560069"/>
                </a:lnTo>
                <a:lnTo>
                  <a:pt x="113537" y="673607"/>
                </a:lnTo>
                <a:lnTo>
                  <a:pt x="227075" y="560069"/>
                </a:lnTo>
                <a:lnTo>
                  <a:pt x="170306" y="560069"/>
                </a:lnTo>
                <a:lnTo>
                  <a:pt x="170306" y="198627"/>
                </a:lnTo>
                <a:lnTo>
                  <a:pt x="176996" y="165508"/>
                </a:lnTo>
                <a:lnTo>
                  <a:pt x="195246" y="138461"/>
                </a:lnTo>
                <a:lnTo>
                  <a:pt x="222331" y="120225"/>
                </a:lnTo>
                <a:lnTo>
                  <a:pt x="255524" y="113537"/>
                </a:lnTo>
                <a:lnTo>
                  <a:pt x="454151" y="113537"/>
                </a:lnTo>
                <a:lnTo>
                  <a:pt x="454151" y="0"/>
                </a:lnTo>
                <a:close/>
              </a:path>
            </a:pathLst>
          </a:custGeom>
          <a:ln w="25908">
            <a:solidFill>
              <a:srgbClr val="D995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80602" y="2919413"/>
            <a:ext cx="397547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* Base </a:t>
            </a:r>
            <a:r>
              <a:rPr sz="1800" spc="-25" dirty="0">
                <a:latin typeface="Arial"/>
                <a:cs typeface="Arial"/>
              </a:rPr>
              <a:t>quality, </a:t>
            </a:r>
            <a:r>
              <a:rPr sz="1800" spc="-5" dirty="0">
                <a:latin typeface="Arial"/>
                <a:cs typeface="Arial"/>
              </a:rPr>
              <a:t>mapping </a:t>
            </a:r>
            <a:r>
              <a:rPr sz="1800" spc="-25" dirty="0">
                <a:latin typeface="Arial"/>
                <a:cs typeface="Arial"/>
              </a:rPr>
              <a:t>quality,  </a:t>
            </a:r>
            <a:r>
              <a:rPr sz="1800" spc="-5" dirty="0">
                <a:latin typeface="Arial"/>
                <a:cs typeface="Arial"/>
              </a:rPr>
              <a:t>depth, variant depth, context, strand  bias, other sample presenting </a:t>
            </a:r>
            <a:r>
              <a:rPr sz="1800" dirty="0">
                <a:latin typeface="Arial"/>
                <a:cs typeface="Arial"/>
              </a:rPr>
              <a:t>the  </a:t>
            </a:r>
            <a:r>
              <a:rPr sz="1800" spc="-5" dirty="0">
                <a:latin typeface="Arial"/>
                <a:cs typeface="Arial"/>
              </a:rPr>
              <a:t>variation,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…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283939"/>
            <a:ext cx="8744796" cy="692497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Heuristic </a:t>
            </a:r>
            <a:r>
              <a:rPr dirty="0"/>
              <a:t>p-value: </a:t>
            </a:r>
            <a:r>
              <a:rPr spc="-5" dirty="0"/>
              <a:t>the </a:t>
            </a:r>
            <a:r>
              <a:rPr spc="-25" dirty="0"/>
              <a:t>Varscan2</a:t>
            </a:r>
            <a:r>
              <a:rPr spc="-5" dirty="0"/>
              <a:t> example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80602" y="1201769"/>
            <a:ext cx="8326543" cy="2262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Get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the reference reads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and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the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alternate</a:t>
            </a:r>
            <a:r>
              <a:rPr sz="2400" b="1" spc="2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reads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85"/>
              </a:spcBef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Compute coverage at</a:t>
            </a:r>
            <a:r>
              <a:rPr sz="2400" b="1" spc="-1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position</a:t>
            </a:r>
            <a:endParaRPr sz="2400" dirty="0">
              <a:latin typeface="Arial"/>
              <a:cs typeface="Arial"/>
            </a:endParaRPr>
          </a:p>
          <a:p>
            <a:pPr marL="355600" indent="-342900">
              <a:lnSpc>
                <a:spcPts val="2735"/>
              </a:lnSpc>
              <a:spcBef>
                <a:spcPts val="285"/>
              </a:spcBef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Use baseline errors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to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compute expected</a:t>
            </a:r>
            <a:r>
              <a:rPr sz="2400" b="1" spc="5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alternate</a:t>
            </a:r>
            <a:endParaRPr sz="2400" dirty="0">
              <a:latin typeface="Arial"/>
              <a:cs typeface="Arial"/>
            </a:endParaRPr>
          </a:p>
          <a:p>
            <a:pPr marL="355600">
              <a:lnSpc>
                <a:spcPts val="2735"/>
              </a:lnSpc>
            </a:pP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erroneous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read</a:t>
            </a:r>
            <a:r>
              <a:rPr sz="2400" b="1" spc="-5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counts</a:t>
            </a:r>
            <a:endParaRPr sz="2400" dirty="0">
              <a:latin typeface="Arial"/>
              <a:cs typeface="Arial"/>
            </a:endParaRPr>
          </a:p>
          <a:p>
            <a:pPr marL="355600" marR="963930" indent="-342900">
              <a:lnSpc>
                <a:spcPts val="2590"/>
              </a:lnSpc>
              <a:spcBef>
                <a:spcPts val="615"/>
              </a:spcBef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Compute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t-test to compare expectation</a:t>
            </a:r>
            <a:r>
              <a:rPr sz="2400" b="1" spc="-6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spc="5" dirty="0">
                <a:solidFill>
                  <a:srgbClr val="5C5261"/>
                </a:solidFill>
                <a:latin typeface="Arial"/>
                <a:cs typeface="Arial"/>
              </a:rPr>
              <a:t>with 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observation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" y="4343400"/>
            <a:ext cx="8062383" cy="1335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Though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this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is a very naïve approach,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it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is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widely 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used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and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has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advantage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of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having easily  understood results. Some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publication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talk about  </a:t>
            </a:r>
            <a:r>
              <a:rPr sz="2400" b="1" spc="-20" dirty="0">
                <a:solidFill>
                  <a:srgbClr val="5C5261"/>
                </a:solidFill>
                <a:latin typeface="Arial"/>
                <a:cs typeface="Arial"/>
              </a:rPr>
              <a:t>Varscan2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being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the best variant </a:t>
            </a:r>
            <a:r>
              <a:rPr sz="2400" b="1" spc="-20" dirty="0">
                <a:solidFill>
                  <a:srgbClr val="5C5261"/>
                </a:solidFill>
                <a:latin typeface="Arial"/>
                <a:cs typeface="Arial"/>
              </a:rPr>
              <a:t>caller.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283939"/>
            <a:ext cx="874479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Calling variant </a:t>
            </a:r>
            <a:r>
              <a:rPr dirty="0"/>
              <a:t>bound to </a:t>
            </a:r>
            <a:r>
              <a:rPr spc="-5" dirty="0"/>
              <a:t>reference: the  Broad Institute</a:t>
            </a:r>
            <a:r>
              <a:rPr spc="25" dirty="0"/>
              <a:t> </a:t>
            </a:r>
            <a:r>
              <a:rPr spc="-5" dirty="0"/>
              <a:t>contributions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80602" y="1229200"/>
            <a:ext cx="7432940" cy="35291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Broad</a:t>
            </a:r>
            <a:r>
              <a:rPr sz="2400" b="1" spc="-8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Institute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5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</a:rPr>
              <a:t>&gt;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IGV (Integrative Genomics</a:t>
            </a:r>
            <a:r>
              <a:rPr sz="2200" spc="114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5C5261"/>
                </a:solidFill>
                <a:latin typeface="Arial"/>
                <a:cs typeface="Arial"/>
              </a:rPr>
              <a:t>Viewer)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5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</a:rPr>
              <a:t>&gt;</a:t>
            </a:r>
            <a:r>
              <a:rPr sz="2200" b="1" spc="70" dirty="0">
                <a:solidFill>
                  <a:srgbClr val="B0B421"/>
                </a:solidFill>
                <a:latin typeface="Arial Black"/>
                <a:cs typeface="Arial Black"/>
              </a:rPr>
              <a:t> </a:t>
            </a:r>
            <a:r>
              <a:rPr sz="2200" spc="-10" dirty="0">
                <a:solidFill>
                  <a:srgbClr val="5C5261"/>
                </a:solidFill>
                <a:latin typeface="Arial"/>
                <a:cs typeface="Arial"/>
                <a:hlinkClick r:id="rId2"/>
              </a:rPr>
              <a:t>http://www.tumorportal.org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30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</a:rPr>
              <a:t>&gt;</a:t>
            </a:r>
            <a:r>
              <a:rPr sz="2200" b="1" spc="-15" dirty="0">
                <a:solidFill>
                  <a:srgbClr val="B0B421"/>
                </a:solidFill>
                <a:latin typeface="Arial Black"/>
                <a:cs typeface="Arial Black"/>
              </a:rPr>
              <a:t> </a:t>
            </a:r>
            <a:r>
              <a:rPr sz="2200" spc="-50" dirty="0">
                <a:solidFill>
                  <a:srgbClr val="5C5261"/>
                </a:solidFill>
                <a:latin typeface="Arial"/>
                <a:cs typeface="Arial"/>
              </a:rPr>
              <a:t>GATK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5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</a:rPr>
              <a:t>&gt;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(hail – Post-calling variant analysis – In</a:t>
            </a:r>
            <a:r>
              <a:rPr sz="2200" spc="21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progress)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50">
              <a:latin typeface="Times New Roman"/>
              <a:cs typeface="Times New Roman"/>
            </a:endParaRPr>
          </a:p>
          <a:p>
            <a:pPr marL="1155700" lvl="1" indent="-228600">
              <a:lnSpc>
                <a:spcPct val="100000"/>
              </a:lnSpc>
              <a:buClr>
                <a:srgbClr val="B0B421"/>
              </a:buClr>
              <a:buChar char="•"/>
              <a:tabLst>
                <a:tab pos="1155700" algn="l"/>
                <a:tab pos="1156335" algn="l"/>
              </a:tabLst>
            </a:pPr>
            <a:r>
              <a:rPr sz="2000" spc="-35" dirty="0">
                <a:solidFill>
                  <a:srgbClr val="5C5261"/>
                </a:solidFill>
                <a:latin typeface="Arial"/>
                <a:cs typeface="Arial"/>
              </a:rPr>
              <a:t>MuTecT </a:t>
            </a:r>
            <a:r>
              <a:rPr sz="2000" dirty="0">
                <a:solidFill>
                  <a:srgbClr val="5C5261"/>
                </a:solidFill>
                <a:latin typeface="Arial"/>
                <a:cs typeface="Arial"/>
              </a:rPr>
              <a:t>(Somatic Cancer </a:t>
            </a:r>
            <a:r>
              <a:rPr sz="2000" spc="-20" dirty="0">
                <a:solidFill>
                  <a:srgbClr val="5C5261"/>
                </a:solidFill>
                <a:latin typeface="Arial"/>
                <a:cs typeface="Arial"/>
              </a:rPr>
              <a:t>Variant</a:t>
            </a:r>
            <a:r>
              <a:rPr sz="2000" spc="-165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C5261"/>
                </a:solidFill>
                <a:latin typeface="Arial"/>
                <a:cs typeface="Arial"/>
              </a:rPr>
              <a:t>Caller)</a:t>
            </a:r>
            <a:endParaRPr sz="20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B0B421"/>
              </a:buClr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solidFill>
                  <a:srgbClr val="5C5261"/>
                </a:solidFill>
                <a:latin typeface="Arial"/>
                <a:cs typeface="Arial"/>
              </a:rPr>
              <a:t>GISTIC</a:t>
            </a:r>
            <a:r>
              <a:rPr sz="2000" spc="-10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C5261"/>
                </a:solidFill>
                <a:latin typeface="Arial"/>
                <a:cs typeface="Arial"/>
              </a:rPr>
              <a:t>(MCR)</a:t>
            </a:r>
            <a:endParaRPr sz="20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480"/>
              </a:spcBef>
              <a:buClr>
                <a:srgbClr val="B0B421"/>
              </a:buClr>
              <a:buChar char="•"/>
              <a:tabLst>
                <a:tab pos="1155700" algn="l"/>
                <a:tab pos="1156335" algn="l"/>
              </a:tabLst>
            </a:pPr>
            <a:r>
              <a:rPr sz="2000" dirty="0">
                <a:solidFill>
                  <a:srgbClr val="5C5261"/>
                </a:solidFill>
                <a:latin typeface="Arial"/>
                <a:cs typeface="Arial"/>
              </a:rPr>
              <a:t>MutSig (Identify </a:t>
            </a:r>
            <a:r>
              <a:rPr sz="2000" spc="-5" dirty="0">
                <a:solidFill>
                  <a:srgbClr val="5C5261"/>
                </a:solidFill>
                <a:latin typeface="Arial"/>
                <a:cs typeface="Arial"/>
              </a:rPr>
              <a:t>driver</a:t>
            </a:r>
            <a:r>
              <a:rPr sz="2000" spc="-105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C5261"/>
                </a:solidFill>
                <a:latin typeface="Arial"/>
                <a:cs typeface="Arial"/>
              </a:rPr>
              <a:t>mutations)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283939"/>
            <a:ext cx="874479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Calling variant </a:t>
            </a:r>
            <a:r>
              <a:rPr dirty="0"/>
              <a:t>bound to </a:t>
            </a:r>
            <a:r>
              <a:rPr spc="-5" dirty="0"/>
              <a:t>reference: lets </a:t>
            </a:r>
            <a:r>
              <a:rPr dirty="0"/>
              <a:t>get  </a:t>
            </a:r>
            <a:r>
              <a:rPr spc="-5" dirty="0"/>
              <a:t>back </a:t>
            </a:r>
            <a:r>
              <a:rPr dirty="0"/>
              <a:t>to</a:t>
            </a:r>
            <a:r>
              <a:rPr spc="-70" dirty="0"/>
              <a:t> </a:t>
            </a:r>
            <a:r>
              <a:rPr spc="-60" dirty="0"/>
              <a:t>GATK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80602" y="1229200"/>
            <a:ext cx="8739981" cy="4505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spc="-40" dirty="0">
                <a:solidFill>
                  <a:srgbClr val="5C5261"/>
                </a:solidFill>
                <a:latin typeface="Arial"/>
                <a:cs typeface="Arial"/>
              </a:rPr>
              <a:t>GATK: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The Genome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Analysis</a:t>
            </a:r>
            <a:r>
              <a:rPr sz="2400" b="1" spc="-11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spc="-30" dirty="0">
                <a:solidFill>
                  <a:srgbClr val="5C5261"/>
                </a:solidFill>
                <a:latin typeface="Arial"/>
                <a:cs typeface="Arial"/>
              </a:rPr>
              <a:t>Toolkit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5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</a:rPr>
              <a:t>&gt;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2985 </a:t>
            </a:r>
            <a:r>
              <a:rPr sz="2200" dirty="0">
                <a:solidFill>
                  <a:srgbClr val="5C5261"/>
                </a:solidFill>
                <a:latin typeface="Arial"/>
                <a:cs typeface="Arial"/>
              </a:rPr>
              <a:t>citations </a:t>
            </a:r>
            <a:r>
              <a:rPr sz="2200" spc="5" dirty="0">
                <a:solidFill>
                  <a:srgbClr val="5C5261"/>
                </a:solidFill>
                <a:latin typeface="Arial"/>
                <a:cs typeface="Arial"/>
              </a:rPr>
              <a:t>(24</a:t>
            </a:r>
            <a:r>
              <a:rPr sz="2175" spc="7" baseline="24904" dirty="0">
                <a:solidFill>
                  <a:srgbClr val="5C5261"/>
                </a:solidFill>
                <a:latin typeface="Arial"/>
                <a:cs typeface="Arial"/>
              </a:rPr>
              <a:t>th 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October</a:t>
            </a:r>
            <a:r>
              <a:rPr sz="2200" spc="-155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2016)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5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</a:rPr>
              <a:t>&gt;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Collection of many</a:t>
            </a:r>
            <a:r>
              <a:rPr sz="2200" spc="6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tools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30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</a:rPr>
              <a:t>&gt;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Developed by the Broad</a:t>
            </a:r>
            <a:r>
              <a:rPr sz="2200" spc="11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Institute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5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</a:rPr>
              <a:t>&gt;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TCGA, 1000 Genome,</a:t>
            </a:r>
            <a:r>
              <a:rPr sz="2200" spc="7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…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5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</a:rPr>
              <a:t>&gt; </a:t>
            </a:r>
            <a:r>
              <a:rPr sz="2200" spc="-50" dirty="0">
                <a:solidFill>
                  <a:srgbClr val="5C5261"/>
                </a:solidFill>
                <a:latin typeface="Arial"/>
                <a:cs typeface="Arial"/>
              </a:rPr>
              <a:t>GATK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isn’t a variant </a:t>
            </a:r>
            <a:r>
              <a:rPr sz="2200" spc="-20" dirty="0">
                <a:solidFill>
                  <a:srgbClr val="5C5261"/>
                </a:solidFill>
                <a:latin typeface="Arial"/>
                <a:cs typeface="Arial"/>
              </a:rPr>
              <a:t>caller, </a:t>
            </a:r>
            <a:r>
              <a:rPr sz="2200" spc="-25" dirty="0">
                <a:solidFill>
                  <a:srgbClr val="5C5261"/>
                </a:solidFill>
                <a:latin typeface="Arial"/>
                <a:cs typeface="Arial"/>
              </a:rPr>
              <a:t>GATK-HC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and </a:t>
            </a:r>
            <a:r>
              <a:rPr sz="2200" spc="-30" dirty="0">
                <a:solidFill>
                  <a:srgbClr val="5C5261"/>
                </a:solidFill>
                <a:latin typeface="Arial"/>
                <a:cs typeface="Arial"/>
              </a:rPr>
              <a:t>GATK-UG</a:t>
            </a:r>
            <a:r>
              <a:rPr sz="2200" spc="285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are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5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</a:rPr>
              <a:t>&gt; </a:t>
            </a:r>
            <a:r>
              <a:rPr sz="2200" spc="-30" dirty="0">
                <a:solidFill>
                  <a:srgbClr val="5C5261"/>
                </a:solidFill>
                <a:latin typeface="Arial"/>
                <a:cs typeface="Arial"/>
              </a:rPr>
              <a:t>GATK-UG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is deprecated and should not be used</a:t>
            </a:r>
            <a:r>
              <a:rPr sz="2200" spc="21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anymore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5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</a:rPr>
              <a:t>&gt; </a:t>
            </a:r>
            <a:r>
              <a:rPr sz="2200" spc="-30" dirty="0">
                <a:solidFill>
                  <a:srgbClr val="5C5261"/>
                </a:solidFill>
                <a:latin typeface="Arial"/>
                <a:cs typeface="Arial"/>
              </a:rPr>
              <a:t>GATK-HC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should not </a:t>
            </a:r>
            <a:r>
              <a:rPr sz="2200" dirty="0">
                <a:solidFill>
                  <a:srgbClr val="5C5261"/>
                </a:solidFill>
                <a:latin typeface="Arial"/>
                <a:cs typeface="Arial"/>
              </a:rPr>
              <a:t>be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used for somatic variant</a:t>
            </a:r>
            <a:r>
              <a:rPr sz="2200" spc="229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calling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/>
              <a:cs typeface="Times New Roman"/>
            </a:endParaRPr>
          </a:p>
          <a:p>
            <a:pPr marL="4383405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GATK-HC 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GATK-HaplotypeCaller</a:t>
            </a:r>
            <a:endParaRPr sz="1800">
              <a:latin typeface="Arial"/>
              <a:cs typeface="Arial"/>
            </a:endParaRPr>
          </a:p>
          <a:p>
            <a:pPr marL="4383405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GATK-UG </a:t>
            </a:r>
            <a:r>
              <a:rPr sz="1800" dirty="0">
                <a:latin typeface="Arial"/>
                <a:cs typeface="Arial"/>
              </a:rPr>
              <a:t>: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5" dirty="0">
                <a:latin typeface="Arial"/>
                <a:cs typeface="Arial"/>
              </a:rPr>
              <a:t>GATK-UnifiedGenotyper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283939"/>
            <a:ext cx="8744796" cy="692497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The </a:t>
            </a:r>
            <a:r>
              <a:rPr spc="-60" dirty="0"/>
              <a:t>GATK </a:t>
            </a:r>
            <a:r>
              <a:rPr spc="-5" dirty="0"/>
              <a:t>Best</a:t>
            </a:r>
            <a:r>
              <a:rPr spc="45" dirty="0"/>
              <a:t> </a:t>
            </a:r>
            <a:r>
              <a:rPr spc="-5" dirty="0"/>
              <a:t>Practices</a:t>
            </a:r>
          </a:p>
        </p:txBody>
      </p:sp>
      <p:sp>
        <p:nvSpPr>
          <p:cNvPr id="3" name="object 3"/>
          <p:cNvSpPr/>
          <p:nvPr/>
        </p:nvSpPr>
        <p:spPr>
          <a:xfrm>
            <a:off x="495300" y="1218437"/>
            <a:ext cx="8915400" cy="52585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283939"/>
            <a:ext cx="8744796" cy="692497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When </a:t>
            </a:r>
            <a:r>
              <a:rPr dirty="0"/>
              <a:t>should </a:t>
            </a:r>
            <a:r>
              <a:rPr spc="-5" dirty="0"/>
              <a:t>you use</a:t>
            </a:r>
            <a:r>
              <a:rPr spc="20" dirty="0"/>
              <a:t> </a:t>
            </a:r>
            <a:r>
              <a:rPr spc="-35" dirty="0"/>
              <a:t>GATK-HC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80602" y="1233012"/>
            <a:ext cx="8719344" cy="4209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81050" indent="-342900">
              <a:lnSpc>
                <a:spcPts val="2590"/>
              </a:lnSpc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spc="-65" dirty="0">
                <a:solidFill>
                  <a:srgbClr val="5C5261"/>
                </a:solidFill>
                <a:latin typeface="Arial"/>
                <a:cs typeface="Arial"/>
              </a:rPr>
              <a:t>You </a:t>
            </a:r>
            <a:r>
              <a:rPr sz="2400" b="1" spc="5" dirty="0">
                <a:solidFill>
                  <a:srgbClr val="5C5261"/>
                </a:solidFill>
                <a:latin typeface="Arial"/>
                <a:cs typeface="Arial"/>
              </a:rPr>
              <a:t>would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like to find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DNA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/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RNA variants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in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a 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constitutional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context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with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a reference</a:t>
            </a:r>
            <a:r>
              <a:rPr sz="2400" b="1" spc="-55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genome.</a:t>
            </a:r>
            <a:endParaRPr sz="2400">
              <a:latin typeface="Arial"/>
              <a:cs typeface="Arial"/>
            </a:endParaRPr>
          </a:p>
          <a:p>
            <a:pPr marL="355600" marR="197485" indent="-342900">
              <a:lnSpc>
                <a:spcPts val="2590"/>
              </a:lnSpc>
              <a:spcBef>
                <a:spcPts val="575"/>
              </a:spcBef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spc="-65" dirty="0">
                <a:solidFill>
                  <a:srgbClr val="5C5261"/>
                </a:solidFill>
                <a:latin typeface="Arial"/>
                <a:cs typeface="Arial"/>
              </a:rPr>
              <a:t>You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have computational resources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(complete </a:t>
            </a:r>
            <a:r>
              <a:rPr sz="2400" b="1" spc="-50" dirty="0">
                <a:solidFill>
                  <a:srgbClr val="5C5261"/>
                </a:solidFill>
                <a:latin typeface="Arial"/>
                <a:cs typeface="Arial"/>
              </a:rPr>
              <a:t>GATK 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workflow duration: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approx.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1 </a:t>
            </a:r>
            <a:r>
              <a:rPr sz="2400" b="1" spc="-10" dirty="0">
                <a:solidFill>
                  <a:srgbClr val="5C5261"/>
                </a:solidFill>
                <a:latin typeface="Arial"/>
                <a:cs typeface="Arial"/>
              </a:rPr>
              <a:t>days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/ 8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cores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/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16gb  RAM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/</a:t>
            </a:r>
            <a:r>
              <a:rPr sz="2400" b="1" spc="-7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sample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90000"/>
              </a:lnSpc>
              <a:spcBef>
                <a:spcPts val="535"/>
              </a:spcBef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spc="-65" dirty="0">
                <a:solidFill>
                  <a:srgbClr val="5C5261"/>
                </a:solidFill>
                <a:latin typeface="Arial"/>
                <a:cs typeface="Arial"/>
              </a:rPr>
              <a:t>You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are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aware and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cool </a:t>
            </a:r>
            <a:r>
              <a:rPr sz="2400" b="1" spc="5" dirty="0">
                <a:solidFill>
                  <a:srgbClr val="5C5261"/>
                </a:solidFill>
                <a:latin typeface="Arial"/>
                <a:cs typeface="Arial"/>
              </a:rPr>
              <a:t>with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the fact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that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sometimes, 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when </a:t>
            </a:r>
            <a:r>
              <a:rPr sz="2400" b="1" spc="-10" dirty="0">
                <a:solidFill>
                  <a:srgbClr val="5C5261"/>
                </a:solidFill>
                <a:latin typeface="Arial"/>
                <a:cs typeface="Arial"/>
              </a:rPr>
              <a:t>you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check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in alignment file, </a:t>
            </a:r>
            <a:r>
              <a:rPr sz="2400" b="1" spc="-10" dirty="0">
                <a:solidFill>
                  <a:srgbClr val="5C5261"/>
                </a:solidFill>
                <a:latin typeface="Arial"/>
                <a:cs typeface="Arial"/>
              </a:rPr>
              <a:t>you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see</a:t>
            </a:r>
            <a:r>
              <a:rPr sz="2400" b="1" spc="-95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something  looking like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a variant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that </a:t>
            </a:r>
            <a:r>
              <a:rPr sz="2400" b="1" spc="5" dirty="0">
                <a:solidFill>
                  <a:srgbClr val="5C5261"/>
                </a:solidFill>
                <a:latin typeface="Arial"/>
                <a:cs typeface="Arial"/>
              </a:rPr>
              <a:t>was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not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called </a:t>
            </a:r>
            <a:r>
              <a:rPr sz="2400" b="1" spc="-10" dirty="0">
                <a:solidFill>
                  <a:srgbClr val="5C5261"/>
                </a:solidFill>
                <a:latin typeface="Arial"/>
                <a:cs typeface="Arial"/>
              </a:rPr>
              <a:t>by </a:t>
            </a:r>
            <a:r>
              <a:rPr sz="2400" b="1" spc="-50" dirty="0">
                <a:solidFill>
                  <a:srgbClr val="5C5261"/>
                </a:solidFill>
                <a:latin typeface="Arial"/>
                <a:cs typeface="Arial"/>
              </a:rPr>
              <a:t>GATK 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(look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at</a:t>
            </a:r>
            <a:r>
              <a:rPr sz="2400" b="1" spc="-114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bamOutput)</a:t>
            </a:r>
            <a:endParaRPr sz="2400">
              <a:latin typeface="Arial"/>
              <a:cs typeface="Arial"/>
            </a:endParaRPr>
          </a:p>
          <a:p>
            <a:pPr marL="355600" marR="591820" indent="-342900">
              <a:lnSpc>
                <a:spcPct val="90000"/>
              </a:lnSpc>
              <a:spcBef>
                <a:spcPts val="575"/>
              </a:spcBef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spc="-65" dirty="0">
                <a:solidFill>
                  <a:srgbClr val="5C5261"/>
                </a:solidFill>
                <a:latin typeface="Arial"/>
                <a:cs typeface="Arial"/>
              </a:rPr>
              <a:t>You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like that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the people </a:t>
            </a:r>
            <a:r>
              <a:rPr sz="2400" b="1" spc="5" dirty="0">
                <a:solidFill>
                  <a:srgbClr val="5C5261"/>
                </a:solidFill>
                <a:latin typeface="Arial"/>
                <a:cs typeface="Arial"/>
              </a:rPr>
              <a:t>who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wrote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the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software  answer </a:t>
            </a:r>
            <a:r>
              <a:rPr sz="2400" b="1" spc="-10" dirty="0">
                <a:solidFill>
                  <a:srgbClr val="5C5261"/>
                </a:solidFill>
                <a:latin typeface="Arial"/>
                <a:cs typeface="Arial"/>
              </a:rPr>
              <a:t>you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and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mostly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keep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the math </a:t>
            </a:r>
            <a:r>
              <a:rPr sz="2400" b="1" spc="5" dirty="0">
                <a:solidFill>
                  <a:srgbClr val="5C5261"/>
                </a:solidFill>
                <a:latin typeface="Arial"/>
                <a:cs typeface="Arial"/>
              </a:rPr>
              <a:t>away</a:t>
            </a:r>
            <a:r>
              <a:rPr sz="2400" b="1" spc="-114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from  </a:t>
            </a:r>
            <a:r>
              <a:rPr sz="2400" b="1" spc="-10" dirty="0">
                <a:solidFill>
                  <a:srgbClr val="5C5261"/>
                </a:solidFill>
                <a:latin typeface="Arial"/>
                <a:cs typeface="Arial"/>
              </a:rPr>
              <a:t>you.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283939"/>
            <a:ext cx="8744796" cy="692497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How </a:t>
            </a:r>
            <a:r>
              <a:rPr spc="-5" dirty="0"/>
              <a:t>does </a:t>
            </a:r>
            <a:r>
              <a:rPr spc="-35" dirty="0"/>
              <a:t>GATK-HC </a:t>
            </a:r>
            <a:r>
              <a:rPr spc="-5" dirty="0"/>
              <a:t>works: step</a:t>
            </a:r>
            <a:r>
              <a:rPr spc="25" dirty="0"/>
              <a:t> </a:t>
            </a:r>
            <a:r>
              <a:rPr spc="-5" dirty="0"/>
              <a:t>1</a:t>
            </a:r>
          </a:p>
        </p:txBody>
      </p:sp>
      <p:sp>
        <p:nvSpPr>
          <p:cNvPr id="3" name="object 3"/>
          <p:cNvSpPr/>
          <p:nvPr/>
        </p:nvSpPr>
        <p:spPr>
          <a:xfrm>
            <a:off x="495300" y="1717225"/>
            <a:ext cx="8160893" cy="3551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7805" y="5350366"/>
            <a:ext cx="936117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 smtClean="0">
                <a:latin typeface="Arial"/>
                <a:cs typeface="Arial"/>
              </a:rPr>
              <a:t>https</a:t>
            </a:r>
            <a:r>
              <a:rPr sz="1800" spc="-5" dirty="0">
                <a:latin typeface="Arial"/>
                <a:cs typeface="Arial"/>
              </a:rPr>
              <a:t>://software.broadinstitute.org/gatk/events/slides/1604/presentations/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xfrm>
            <a:off x="580602" y="5696092"/>
            <a:ext cx="842698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3730434" y="5696092"/>
            <a:ext cx="2444856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9099211" y="5696092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283939"/>
            <a:ext cx="8744796" cy="692497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How </a:t>
            </a:r>
            <a:r>
              <a:rPr spc="-5" dirty="0"/>
              <a:t>does </a:t>
            </a:r>
            <a:r>
              <a:rPr spc="-35" dirty="0"/>
              <a:t>GATK-HC </a:t>
            </a:r>
            <a:r>
              <a:rPr spc="-5" dirty="0"/>
              <a:t>works: step</a:t>
            </a:r>
            <a:r>
              <a:rPr spc="25" dirty="0"/>
              <a:t> </a:t>
            </a:r>
            <a:r>
              <a:rPr spc="-5" dirty="0"/>
              <a:t>2</a:t>
            </a:r>
          </a:p>
        </p:txBody>
      </p:sp>
      <p:sp>
        <p:nvSpPr>
          <p:cNvPr id="3" name="object 3"/>
          <p:cNvSpPr/>
          <p:nvPr/>
        </p:nvSpPr>
        <p:spPr>
          <a:xfrm>
            <a:off x="495300" y="1487042"/>
            <a:ext cx="8915400" cy="42279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283939"/>
            <a:ext cx="8744796" cy="692497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How </a:t>
            </a:r>
            <a:r>
              <a:rPr spc="-5" dirty="0"/>
              <a:t>does </a:t>
            </a:r>
            <a:r>
              <a:rPr spc="-35" dirty="0"/>
              <a:t>GATK-HC </a:t>
            </a:r>
            <a:r>
              <a:rPr spc="-5" dirty="0"/>
              <a:t>works: step</a:t>
            </a:r>
            <a:r>
              <a:rPr spc="25" dirty="0"/>
              <a:t> </a:t>
            </a:r>
            <a:r>
              <a:rPr spc="-5" dirty="0"/>
              <a:t>2</a:t>
            </a:r>
          </a:p>
        </p:txBody>
      </p:sp>
      <p:sp>
        <p:nvSpPr>
          <p:cNvPr id="3" name="object 3"/>
          <p:cNvSpPr/>
          <p:nvPr/>
        </p:nvSpPr>
        <p:spPr>
          <a:xfrm>
            <a:off x="701675" y="1276350"/>
            <a:ext cx="8502650" cy="5124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0"/>
            <a:ext cx="7107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610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283939"/>
            <a:ext cx="8744796" cy="692497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How </a:t>
            </a:r>
            <a:r>
              <a:rPr spc="-5" dirty="0"/>
              <a:t>does </a:t>
            </a:r>
            <a:r>
              <a:rPr spc="-35" dirty="0"/>
              <a:t>GATK-HC </a:t>
            </a:r>
            <a:r>
              <a:rPr spc="-5" dirty="0"/>
              <a:t>works: step</a:t>
            </a:r>
            <a:r>
              <a:rPr spc="35" dirty="0"/>
              <a:t> </a:t>
            </a:r>
            <a:r>
              <a:rPr spc="-5" dirty="0"/>
              <a:t>2</a:t>
            </a:r>
          </a:p>
        </p:txBody>
      </p:sp>
      <p:sp>
        <p:nvSpPr>
          <p:cNvPr id="3" name="object 3"/>
          <p:cNvSpPr/>
          <p:nvPr/>
        </p:nvSpPr>
        <p:spPr>
          <a:xfrm>
            <a:off x="1256410" y="1200150"/>
            <a:ext cx="7393178" cy="5124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283939"/>
            <a:ext cx="8744796" cy="692497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How </a:t>
            </a:r>
            <a:r>
              <a:rPr spc="-5" dirty="0"/>
              <a:t>does </a:t>
            </a:r>
            <a:r>
              <a:rPr spc="-35" dirty="0"/>
              <a:t>GATK-HC </a:t>
            </a:r>
            <a:r>
              <a:rPr spc="-5" dirty="0"/>
              <a:t>works: step</a:t>
            </a:r>
            <a:r>
              <a:rPr spc="25" dirty="0"/>
              <a:t> </a:t>
            </a:r>
            <a:r>
              <a:rPr spc="-5" dirty="0"/>
              <a:t>3</a:t>
            </a:r>
          </a:p>
        </p:txBody>
      </p:sp>
      <p:sp>
        <p:nvSpPr>
          <p:cNvPr id="3" name="object 3"/>
          <p:cNvSpPr/>
          <p:nvPr/>
        </p:nvSpPr>
        <p:spPr>
          <a:xfrm>
            <a:off x="495300" y="1427606"/>
            <a:ext cx="8915400" cy="4058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283939"/>
            <a:ext cx="8744796" cy="692497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How </a:t>
            </a:r>
            <a:r>
              <a:rPr spc="-5" dirty="0"/>
              <a:t>does </a:t>
            </a:r>
            <a:r>
              <a:rPr spc="-35" dirty="0"/>
              <a:t>GATK-HC </a:t>
            </a:r>
            <a:r>
              <a:rPr spc="-5" dirty="0"/>
              <a:t>works: step</a:t>
            </a:r>
            <a:r>
              <a:rPr spc="25" dirty="0"/>
              <a:t> </a:t>
            </a:r>
            <a:r>
              <a:rPr spc="-5" dirty="0"/>
              <a:t>4</a:t>
            </a:r>
          </a:p>
        </p:txBody>
      </p:sp>
      <p:sp>
        <p:nvSpPr>
          <p:cNvPr id="3" name="object 3"/>
          <p:cNvSpPr/>
          <p:nvPr/>
        </p:nvSpPr>
        <p:spPr>
          <a:xfrm>
            <a:off x="1073150" y="1200150"/>
            <a:ext cx="7759700" cy="3394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283939"/>
            <a:ext cx="8744796" cy="692497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How </a:t>
            </a:r>
            <a:r>
              <a:rPr spc="-5" dirty="0"/>
              <a:t>does </a:t>
            </a:r>
            <a:r>
              <a:rPr spc="-35" dirty="0"/>
              <a:t>GATK-HC </a:t>
            </a:r>
            <a:r>
              <a:rPr spc="-5" dirty="0"/>
              <a:t>works: step</a:t>
            </a:r>
            <a:r>
              <a:rPr spc="25" dirty="0"/>
              <a:t> </a:t>
            </a:r>
            <a:r>
              <a:rPr spc="-5" dirty="0"/>
              <a:t>4</a:t>
            </a:r>
          </a:p>
        </p:txBody>
      </p:sp>
      <p:sp>
        <p:nvSpPr>
          <p:cNvPr id="3" name="object 3"/>
          <p:cNvSpPr/>
          <p:nvPr/>
        </p:nvSpPr>
        <p:spPr>
          <a:xfrm>
            <a:off x="1182115" y="1169289"/>
            <a:ext cx="7541767" cy="33947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17299" y="1249871"/>
            <a:ext cx="2907824" cy="1468754"/>
          </a:xfrm>
          <a:custGeom>
            <a:avLst/>
            <a:gdLst/>
            <a:ahLst/>
            <a:cxnLst/>
            <a:rect l="l" t="t" r="r" b="b"/>
            <a:pathLst>
              <a:path w="2684145" h="1958339">
                <a:moveTo>
                  <a:pt x="0" y="1958339"/>
                </a:moveTo>
                <a:lnTo>
                  <a:pt x="2683764" y="1958339"/>
                </a:lnTo>
                <a:lnTo>
                  <a:pt x="2683764" y="0"/>
                </a:lnTo>
                <a:lnTo>
                  <a:pt x="0" y="0"/>
                </a:lnTo>
                <a:lnTo>
                  <a:pt x="0" y="1958339"/>
                </a:lnTo>
                <a:close/>
              </a:path>
            </a:pathLst>
          </a:custGeom>
          <a:solidFill>
            <a:srgbClr val="E2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17299" y="1249871"/>
            <a:ext cx="2907824" cy="1468754"/>
          </a:xfrm>
          <a:custGeom>
            <a:avLst/>
            <a:gdLst/>
            <a:ahLst/>
            <a:cxnLst/>
            <a:rect l="l" t="t" r="r" b="b"/>
            <a:pathLst>
              <a:path w="2684145" h="1958339">
                <a:moveTo>
                  <a:pt x="0" y="1958339"/>
                </a:moveTo>
                <a:lnTo>
                  <a:pt x="2683764" y="1958339"/>
                </a:lnTo>
                <a:lnTo>
                  <a:pt x="2683764" y="0"/>
                </a:lnTo>
                <a:lnTo>
                  <a:pt x="0" y="0"/>
                </a:lnTo>
                <a:lnTo>
                  <a:pt x="0" y="1958339"/>
                </a:lnTo>
                <a:close/>
              </a:path>
            </a:pathLst>
          </a:custGeom>
          <a:ln w="25908">
            <a:solidFill>
              <a:srgbClr val="E2EB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47582" y="1963103"/>
            <a:ext cx="4342130" cy="755808"/>
          </a:xfrm>
          <a:custGeom>
            <a:avLst/>
            <a:gdLst/>
            <a:ahLst/>
            <a:cxnLst/>
            <a:rect l="l" t="t" r="r" b="b"/>
            <a:pathLst>
              <a:path w="4008120" h="1007745">
                <a:moveTo>
                  <a:pt x="0" y="1007363"/>
                </a:moveTo>
                <a:lnTo>
                  <a:pt x="4008120" y="1007363"/>
                </a:lnTo>
                <a:lnTo>
                  <a:pt x="4008120" y="0"/>
                </a:lnTo>
                <a:lnTo>
                  <a:pt x="0" y="0"/>
                </a:lnTo>
                <a:lnTo>
                  <a:pt x="0" y="1007363"/>
                </a:lnTo>
                <a:close/>
              </a:path>
            </a:pathLst>
          </a:custGeom>
          <a:solidFill>
            <a:srgbClr val="E2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47582" y="1963103"/>
            <a:ext cx="4342130" cy="755808"/>
          </a:xfrm>
          <a:custGeom>
            <a:avLst/>
            <a:gdLst/>
            <a:ahLst/>
            <a:cxnLst/>
            <a:rect l="l" t="t" r="r" b="b"/>
            <a:pathLst>
              <a:path w="4008120" h="1007745">
                <a:moveTo>
                  <a:pt x="0" y="1007363"/>
                </a:moveTo>
                <a:lnTo>
                  <a:pt x="4008120" y="1007363"/>
                </a:lnTo>
                <a:lnTo>
                  <a:pt x="4008120" y="0"/>
                </a:lnTo>
                <a:lnTo>
                  <a:pt x="0" y="0"/>
                </a:lnTo>
                <a:lnTo>
                  <a:pt x="0" y="1007363"/>
                </a:lnTo>
                <a:close/>
              </a:path>
            </a:pathLst>
          </a:custGeom>
          <a:ln w="25908">
            <a:solidFill>
              <a:srgbClr val="E2EB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36375" y="1464754"/>
            <a:ext cx="936255" cy="624364"/>
          </a:xfrm>
          <a:custGeom>
            <a:avLst/>
            <a:gdLst/>
            <a:ahLst/>
            <a:cxnLst/>
            <a:rect l="l" t="t" r="r" b="b"/>
            <a:pathLst>
              <a:path w="864235" h="832485">
                <a:moveTo>
                  <a:pt x="0" y="832103"/>
                </a:moveTo>
                <a:lnTo>
                  <a:pt x="864108" y="832103"/>
                </a:lnTo>
                <a:lnTo>
                  <a:pt x="864108" y="0"/>
                </a:lnTo>
                <a:lnTo>
                  <a:pt x="0" y="0"/>
                </a:lnTo>
                <a:lnTo>
                  <a:pt x="0" y="832103"/>
                </a:lnTo>
                <a:close/>
              </a:path>
            </a:pathLst>
          </a:custGeom>
          <a:solidFill>
            <a:srgbClr val="E2EB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36375" y="1464754"/>
            <a:ext cx="936255" cy="624364"/>
          </a:xfrm>
          <a:custGeom>
            <a:avLst/>
            <a:gdLst/>
            <a:ahLst/>
            <a:cxnLst/>
            <a:rect l="l" t="t" r="r" b="b"/>
            <a:pathLst>
              <a:path w="864235" h="832485">
                <a:moveTo>
                  <a:pt x="0" y="832103"/>
                </a:moveTo>
                <a:lnTo>
                  <a:pt x="864108" y="832103"/>
                </a:lnTo>
                <a:lnTo>
                  <a:pt x="864108" y="0"/>
                </a:lnTo>
                <a:lnTo>
                  <a:pt x="0" y="0"/>
                </a:lnTo>
                <a:lnTo>
                  <a:pt x="0" y="832103"/>
                </a:lnTo>
                <a:close/>
              </a:path>
            </a:pathLst>
          </a:custGeom>
          <a:ln w="25907">
            <a:solidFill>
              <a:srgbClr val="E2EBF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83036" y="2231803"/>
            <a:ext cx="509883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Awful </a:t>
            </a:r>
            <a:r>
              <a:rPr sz="1800" spc="-10" dirty="0">
                <a:latin typeface="Arial"/>
                <a:cs typeface="Arial"/>
              </a:rPr>
              <a:t>Bayesian </a:t>
            </a:r>
            <a:r>
              <a:rPr sz="1800" dirty="0">
                <a:latin typeface="Arial"/>
                <a:cs typeface="Arial"/>
              </a:rPr>
              <a:t>math </a:t>
            </a:r>
            <a:r>
              <a:rPr sz="1800" spc="-5" dirty="0">
                <a:latin typeface="Arial"/>
                <a:cs typeface="Arial"/>
              </a:rPr>
              <a:t>that is here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reference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1205" y="2582608"/>
            <a:ext cx="339943" cy="1692593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z="1200" spc="-8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ar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all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r>
              <a:rPr sz="12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1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-9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spc="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nick</a:t>
            </a: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Bours</a:t>
            </a:r>
            <a:r>
              <a:rPr sz="1200" spc="-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205" y="6308979"/>
            <a:ext cx="339943" cy="147161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 rot="16200000">
            <a:off x="1722312" y="-335091"/>
            <a:ext cx="5271136" cy="7895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0373" y="149276"/>
            <a:ext cx="527976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Only few </a:t>
            </a:r>
            <a:r>
              <a:rPr sz="1800" spc="-5" dirty="0">
                <a:latin typeface="Arial"/>
                <a:cs typeface="Arial"/>
              </a:rPr>
              <a:t>people know </a:t>
            </a:r>
            <a:r>
              <a:rPr sz="1800" spc="-15" dirty="0">
                <a:latin typeface="Arial"/>
                <a:cs typeface="Arial"/>
              </a:rPr>
              <a:t>what </a:t>
            </a:r>
            <a:r>
              <a:rPr sz="1800" dirty="0">
                <a:latin typeface="Arial"/>
                <a:cs typeface="Arial"/>
              </a:rPr>
              <a:t>this </a:t>
            </a:r>
            <a:r>
              <a:rPr sz="1800" spc="-5" dirty="0">
                <a:latin typeface="Arial"/>
                <a:cs typeface="Arial"/>
              </a:rPr>
              <a:t>“PL” is all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about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283939"/>
            <a:ext cx="8744796" cy="692497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How </a:t>
            </a:r>
            <a:r>
              <a:rPr spc="-5" dirty="0"/>
              <a:t>does </a:t>
            </a:r>
            <a:r>
              <a:rPr spc="-35" dirty="0"/>
              <a:t>GATK-HC </a:t>
            </a:r>
            <a:r>
              <a:rPr spc="-5" dirty="0"/>
              <a:t>works:</a:t>
            </a:r>
            <a:r>
              <a:rPr spc="30" dirty="0"/>
              <a:t> </a:t>
            </a:r>
            <a:r>
              <a:rPr spc="-5" dirty="0"/>
              <a:t>summary</a:t>
            </a:r>
          </a:p>
        </p:txBody>
      </p:sp>
      <p:sp>
        <p:nvSpPr>
          <p:cNvPr id="3" name="object 3"/>
          <p:cNvSpPr/>
          <p:nvPr/>
        </p:nvSpPr>
        <p:spPr>
          <a:xfrm>
            <a:off x="696721" y="1062988"/>
            <a:ext cx="8512555" cy="4728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28600" y="6019800"/>
            <a:ext cx="936117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 smtClean="0">
                <a:latin typeface="Arial"/>
                <a:cs typeface="Arial"/>
              </a:rPr>
              <a:t>https</a:t>
            </a:r>
            <a:r>
              <a:rPr sz="1800" spc="-5" dirty="0">
                <a:latin typeface="Arial"/>
                <a:cs typeface="Arial"/>
              </a:rPr>
              <a:t>://software.broadinstitute.org/gatk/events/slides/1604/presentations/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283939"/>
            <a:ext cx="874479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pc="-5" dirty="0"/>
              <a:t>Calling variants </a:t>
            </a:r>
            <a:r>
              <a:rPr spc="-10" dirty="0"/>
              <a:t>in </a:t>
            </a:r>
            <a:r>
              <a:rPr dirty="0"/>
              <a:t>RNA-Seq bound to  </a:t>
            </a:r>
            <a:r>
              <a:rPr spc="-5" dirty="0"/>
              <a:t>reference: the </a:t>
            </a:r>
            <a:r>
              <a:rPr dirty="0"/>
              <a:t>k-mer</a:t>
            </a:r>
            <a:r>
              <a:rPr spc="-35" dirty="0"/>
              <a:t> </a:t>
            </a:r>
            <a:r>
              <a:rPr spc="-5" dirty="0"/>
              <a:t>approach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1676400"/>
            <a:ext cx="6184645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866233" y="1040796"/>
            <a:ext cx="2744788" cy="3059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Used by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CraC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1850" dirty="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Arial"/>
                <a:cs typeface="Arial"/>
              </a:rPr>
              <a:t>Advantage: one  method </a:t>
            </a:r>
            <a:r>
              <a:rPr sz="1800" dirty="0">
                <a:latin typeface="Arial"/>
                <a:cs typeface="Arial"/>
              </a:rPr>
              <a:t>to </a:t>
            </a:r>
            <a:r>
              <a:rPr sz="1800" spc="-5" dirty="0">
                <a:latin typeface="Arial"/>
                <a:cs typeface="Arial"/>
              </a:rPr>
              <a:t>do  everything, so </a:t>
            </a:r>
            <a:r>
              <a:rPr sz="1800" spc="-15" dirty="0">
                <a:latin typeface="Arial"/>
                <a:cs typeface="Arial"/>
              </a:rPr>
              <a:t>you </a:t>
            </a:r>
            <a:r>
              <a:rPr sz="1800" spc="-5" dirty="0">
                <a:latin typeface="Arial"/>
                <a:cs typeface="Arial"/>
              </a:rPr>
              <a:t>do  </a:t>
            </a:r>
            <a:r>
              <a:rPr sz="1800" spc="-10" dirty="0">
                <a:latin typeface="Arial"/>
                <a:cs typeface="Arial"/>
              </a:rPr>
              <a:t>not </a:t>
            </a:r>
            <a:r>
              <a:rPr sz="1800" spc="-5" dirty="0">
                <a:latin typeface="Arial"/>
                <a:cs typeface="Arial"/>
              </a:rPr>
              <a:t>accumulate  errors. CraC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performs 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mapping and  </a:t>
            </a:r>
            <a:r>
              <a:rPr sz="1800" spc="-45" dirty="0">
                <a:latin typeface="Arial"/>
                <a:cs typeface="Arial"/>
              </a:rPr>
              <a:t>SNV, </a:t>
            </a:r>
            <a:r>
              <a:rPr sz="1800" spc="-5" dirty="0">
                <a:latin typeface="Arial"/>
                <a:cs typeface="Arial"/>
              </a:rPr>
              <a:t>InDels, Fusion  </a:t>
            </a:r>
            <a:r>
              <a:rPr sz="1800" spc="-10" dirty="0">
                <a:latin typeface="Arial"/>
                <a:cs typeface="Arial"/>
              </a:rPr>
              <a:t>and </a:t>
            </a:r>
            <a:r>
              <a:rPr sz="1800" spc="-5" dirty="0">
                <a:latin typeface="Arial"/>
                <a:cs typeface="Arial"/>
              </a:rPr>
              <a:t>splice junctions  </a:t>
            </a:r>
            <a:r>
              <a:rPr sz="1800" dirty="0">
                <a:latin typeface="Arial"/>
                <a:cs typeface="Arial"/>
              </a:rPr>
              <a:t>for </a:t>
            </a:r>
            <a:r>
              <a:rPr sz="1800" spc="-5" dirty="0">
                <a:latin typeface="Arial"/>
                <a:cs typeface="Arial"/>
              </a:rPr>
              <a:t>each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reads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283939"/>
            <a:ext cx="8744796" cy="692497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How to discover </a:t>
            </a:r>
            <a:r>
              <a:rPr spc="-5" dirty="0"/>
              <a:t>variants without</a:t>
            </a:r>
            <a:r>
              <a:rPr spc="10" dirty="0"/>
              <a:t> </a:t>
            </a:r>
            <a:r>
              <a:rPr spc="-5" dirty="0"/>
              <a:t>reference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602" y="1229201"/>
            <a:ext cx="8355435" cy="1858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spc="-55" dirty="0">
                <a:solidFill>
                  <a:srgbClr val="5C5261"/>
                </a:solidFill>
                <a:latin typeface="Arial"/>
                <a:cs typeface="Arial"/>
              </a:rPr>
              <a:t>Two</a:t>
            </a:r>
            <a:r>
              <a:rPr sz="2400" b="1" spc="-105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methods:</a:t>
            </a:r>
            <a:endParaRPr sz="240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525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</a:rPr>
              <a:t>&gt;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Perform de-novo </a:t>
            </a:r>
            <a:r>
              <a:rPr sz="2200" spc="-25" dirty="0">
                <a:solidFill>
                  <a:srgbClr val="5C5261"/>
                </a:solidFill>
                <a:latin typeface="Arial"/>
                <a:cs typeface="Arial"/>
              </a:rPr>
              <a:t>assembly,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then map the reads back on  the assembly and call variants</a:t>
            </a:r>
            <a:r>
              <a:rPr sz="2200" spc="25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5C5261"/>
                </a:solidFill>
                <a:latin typeface="Arial"/>
                <a:cs typeface="Arial"/>
              </a:rPr>
              <a:t>accordingly.</a:t>
            </a:r>
            <a:endParaRPr sz="2200">
              <a:latin typeface="Arial"/>
              <a:cs typeface="Arial"/>
            </a:endParaRPr>
          </a:p>
          <a:p>
            <a:pPr marL="756285" marR="328930" indent="-287020">
              <a:lnSpc>
                <a:spcPct val="100000"/>
              </a:lnSpc>
              <a:spcBef>
                <a:spcPts val="530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</a:rPr>
              <a:t>&gt;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Use </a:t>
            </a:r>
            <a:r>
              <a:rPr sz="2200" i="1" spc="-5" dirty="0">
                <a:solidFill>
                  <a:srgbClr val="5C5261"/>
                </a:solidFill>
                <a:latin typeface="Arial"/>
                <a:cs typeface="Arial"/>
              </a:rPr>
              <a:t>de Bruijn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graphs to model the reads then look for  “bubbles”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38200" y="3505200"/>
            <a:ext cx="6311773" cy="2512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3000" y="6172200"/>
            <a:ext cx="2609268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5" dirty="0">
                <a:latin typeface="Arial"/>
                <a:cs typeface="Arial"/>
              </a:rPr>
              <a:t>DOI:</a:t>
            </a:r>
            <a:r>
              <a:rPr sz="1600" i="1" spc="-10" dirty="0">
                <a:latin typeface="Arial"/>
                <a:cs typeface="Arial"/>
              </a:rPr>
              <a:t> 10.1093/nar/gku1187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72400" y="4191000"/>
            <a:ext cx="144462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DiscoSNP++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82834" y="4273105"/>
            <a:ext cx="603303" cy="57150"/>
          </a:xfrm>
          <a:custGeom>
            <a:avLst/>
            <a:gdLst/>
            <a:ahLst/>
            <a:cxnLst/>
            <a:rect l="l" t="t" r="r" b="b"/>
            <a:pathLst>
              <a:path w="556895" h="76200">
                <a:moveTo>
                  <a:pt x="75946" y="0"/>
                </a:moveTo>
                <a:lnTo>
                  <a:pt x="0" y="38734"/>
                </a:lnTo>
                <a:lnTo>
                  <a:pt x="76453" y="76200"/>
                </a:lnTo>
                <a:lnTo>
                  <a:pt x="76243" y="44576"/>
                </a:lnTo>
                <a:lnTo>
                  <a:pt x="63500" y="44576"/>
                </a:lnTo>
                <a:lnTo>
                  <a:pt x="63500" y="31876"/>
                </a:lnTo>
                <a:lnTo>
                  <a:pt x="76157" y="31785"/>
                </a:lnTo>
                <a:lnTo>
                  <a:pt x="75946" y="0"/>
                </a:lnTo>
                <a:close/>
              </a:path>
              <a:path w="556895" h="76200">
                <a:moveTo>
                  <a:pt x="76157" y="31785"/>
                </a:moveTo>
                <a:lnTo>
                  <a:pt x="63500" y="31876"/>
                </a:lnTo>
                <a:lnTo>
                  <a:pt x="63500" y="44576"/>
                </a:lnTo>
                <a:lnTo>
                  <a:pt x="76242" y="44485"/>
                </a:lnTo>
                <a:lnTo>
                  <a:pt x="76157" y="31785"/>
                </a:lnTo>
                <a:close/>
              </a:path>
              <a:path w="556895" h="76200">
                <a:moveTo>
                  <a:pt x="76242" y="44485"/>
                </a:moveTo>
                <a:lnTo>
                  <a:pt x="63500" y="44576"/>
                </a:lnTo>
                <a:lnTo>
                  <a:pt x="76243" y="44576"/>
                </a:lnTo>
                <a:close/>
              </a:path>
              <a:path w="556895" h="76200">
                <a:moveTo>
                  <a:pt x="556514" y="28320"/>
                </a:moveTo>
                <a:lnTo>
                  <a:pt x="76157" y="31785"/>
                </a:lnTo>
                <a:lnTo>
                  <a:pt x="76242" y="44485"/>
                </a:lnTo>
                <a:lnTo>
                  <a:pt x="556641" y="41020"/>
                </a:lnTo>
                <a:lnTo>
                  <a:pt x="556514" y="28320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112969" y="4845261"/>
            <a:ext cx="212566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283939"/>
            <a:ext cx="8744796" cy="692497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Calling variants from</a:t>
            </a:r>
            <a:r>
              <a:rPr spc="25" dirty="0"/>
              <a:t> </a:t>
            </a:r>
            <a:r>
              <a:rPr spc="-5" dirty="0"/>
              <a:t>assemblies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602" y="1201769"/>
            <a:ext cx="8396023" cy="1118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First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align assemblies using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nucmer from</a:t>
            </a:r>
            <a:r>
              <a:rPr sz="2400" b="1" spc="-7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Mummer</a:t>
            </a:r>
            <a:endParaRPr sz="2400">
              <a:latin typeface="Arial"/>
              <a:cs typeface="Arial"/>
            </a:endParaRPr>
          </a:p>
          <a:p>
            <a:pPr marL="355600" marR="989965" indent="-342900">
              <a:lnSpc>
                <a:spcPts val="2590"/>
              </a:lnSpc>
              <a:spcBef>
                <a:spcPts val="615"/>
              </a:spcBef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Second use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show-snps to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get snps from the  alignment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3400" y="4953000"/>
            <a:ext cx="8603774" cy="1002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ts val="2590"/>
              </a:lnSpc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If I </a:t>
            </a:r>
            <a:r>
              <a:rPr sz="2400" b="1" spc="-55" dirty="0">
                <a:solidFill>
                  <a:srgbClr val="5C5261"/>
                </a:solidFill>
                <a:latin typeface="Arial"/>
                <a:cs typeface="Arial"/>
              </a:rPr>
              <a:t>may,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I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strongly discourage </a:t>
            </a:r>
            <a:r>
              <a:rPr sz="2400" b="1" spc="-15" dirty="0">
                <a:solidFill>
                  <a:srgbClr val="5C5261"/>
                </a:solidFill>
                <a:latin typeface="Arial"/>
                <a:cs typeface="Arial"/>
              </a:rPr>
              <a:t>you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from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doing that. If  </a:t>
            </a:r>
            <a:r>
              <a:rPr sz="2400" b="1" spc="-10" dirty="0">
                <a:solidFill>
                  <a:srgbClr val="5C5261"/>
                </a:solidFill>
                <a:latin typeface="Arial"/>
                <a:cs typeface="Arial"/>
              </a:rPr>
              <a:t>you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only got some assembly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(e.g.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454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– newbler), 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ask for the reads</a:t>
            </a:r>
            <a:r>
              <a:rPr sz="2400" b="1" spc="-3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…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895600" y="2895600"/>
            <a:ext cx="3244215" cy="1588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161829"/>
            <a:ext cx="312726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Calling InDels</a:t>
            </a:r>
            <a:r>
              <a:rPr spc="-20" dirty="0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5300" y="555497"/>
            <a:ext cx="8243993" cy="5529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  <a:spcBef>
                <a:spcPts val="1550"/>
              </a:spcBef>
              <a:tabLst>
                <a:tab pos="434340" algn="l"/>
              </a:tabLst>
            </a:pPr>
            <a:r>
              <a:rPr sz="1900" spc="15" dirty="0">
                <a:solidFill>
                  <a:srgbClr val="B0B421"/>
                </a:solidFill>
                <a:latin typeface="Wingdings"/>
                <a:cs typeface="Wingdings"/>
              </a:rPr>
              <a:t></a:t>
            </a:r>
            <a:r>
              <a:rPr sz="1900" spc="15" dirty="0">
                <a:solidFill>
                  <a:srgbClr val="B0B421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Read</a:t>
            </a:r>
            <a:r>
              <a:rPr sz="2400" b="1" spc="-7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depth</a:t>
            </a:r>
            <a:endParaRPr sz="2400" dirty="0">
              <a:latin typeface="Arial"/>
              <a:cs typeface="Arial"/>
            </a:endParaRPr>
          </a:p>
          <a:p>
            <a:pPr marL="699770">
              <a:lnSpc>
                <a:spcPct val="100000"/>
              </a:lnSpc>
              <a:spcBef>
                <a:spcPts val="425"/>
              </a:spcBef>
              <a:tabLst>
                <a:tab pos="2520315" algn="l"/>
              </a:tabLst>
            </a:pPr>
            <a:r>
              <a:rPr sz="2400" b="1" spc="-5" dirty="0">
                <a:latin typeface="Arial"/>
                <a:cs typeface="Arial"/>
              </a:rPr>
              <a:t>Reference:	</a:t>
            </a:r>
            <a:r>
              <a:rPr sz="2400" b="1" spc="-50" dirty="0">
                <a:latin typeface="Arial"/>
                <a:cs typeface="Arial"/>
              </a:rPr>
              <a:t>ATTACGAGACATTACG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  <a:spcBef>
                <a:spcPts val="2120"/>
              </a:spcBef>
              <a:tabLst>
                <a:tab pos="434340" algn="l"/>
              </a:tabLst>
            </a:pPr>
            <a:r>
              <a:rPr sz="1900" spc="15" dirty="0">
                <a:solidFill>
                  <a:srgbClr val="B0B421"/>
                </a:solidFill>
                <a:latin typeface="Wingdings"/>
                <a:cs typeface="Wingdings"/>
              </a:rPr>
              <a:t></a:t>
            </a:r>
            <a:r>
              <a:rPr sz="1900" spc="15" dirty="0">
                <a:solidFill>
                  <a:srgbClr val="B0B421"/>
                </a:solidFill>
                <a:latin typeface="Times New Roman"/>
                <a:cs typeface="Times New Roman"/>
              </a:rPr>
              <a:t>	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Read</a:t>
            </a:r>
            <a:r>
              <a:rPr sz="2400" b="1" spc="-6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pairs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 dirty="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  <a:tabLst>
                <a:tab pos="434340" algn="l"/>
              </a:tabLst>
            </a:pPr>
            <a:endParaRPr lang="fr-CH" sz="1900" spc="15" dirty="0">
              <a:solidFill>
                <a:srgbClr val="B0B421"/>
              </a:solidFill>
              <a:latin typeface="Wingdings"/>
              <a:cs typeface="Wingdings"/>
            </a:endParaRPr>
          </a:p>
          <a:p>
            <a:pPr marL="91440">
              <a:lnSpc>
                <a:spcPct val="100000"/>
              </a:lnSpc>
              <a:tabLst>
                <a:tab pos="434340" algn="l"/>
              </a:tabLst>
            </a:pPr>
            <a:endParaRPr lang="fr-CH" sz="1900" b="1" spc="15" dirty="0" smtClean="0">
              <a:solidFill>
                <a:srgbClr val="B0B421"/>
              </a:solidFill>
              <a:latin typeface="Wingdings"/>
              <a:cs typeface="Wingdings"/>
            </a:endParaRPr>
          </a:p>
          <a:p>
            <a:pPr marL="91440">
              <a:lnSpc>
                <a:spcPct val="100000"/>
              </a:lnSpc>
              <a:tabLst>
                <a:tab pos="434340" algn="l"/>
              </a:tabLst>
            </a:pPr>
            <a:r>
              <a:rPr sz="2400" b="1" dirty="0" smtClean="0">
                <a:solidFill>
                  <a:srgbClr val="5C5261"/>
                </a:solidFill>
                <a:latin typeface="Arial"/>
                <a:cs typeface="Arial"/>
              </a:rPr>
              <a:t>Split</a:t>
            </a:r>
            <a:r>
              <a:rPr sz="2400" b="1" spc="-114" dirty="0" smtClean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Reads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33400" y="838200"/>
            <a:ext cx="8243443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4800" y="6019800"/>
            <a:ext cx="883353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-5" dirty="0">
                <a:solidFill>
                  <a:srgbClr val="010101"/>
                </a:solidFill>
                <a:latin typeface="Calibri"/>
                <a:cs typeface="Calibri"/>
              </a:rPr>
              <a:t>The </a:t>
            </a:r>
            <a:r>
              <a:rPr sz="1800" i="1" spc="-10" dirty="0">
                <a:solidFill>
                  <a:srgbClr val="010101"/>
                </a:solidFill>
                <a:latin typeface="Calibri"/>
                <a:cs typeface="Calibri"/>
              </a:rPr>
              <a:t>growing importance </a:t>
            </a:r>
            <a:r>
              <a:rPr sz="1800" i="1" spc="-5" dirty="0">
                <a:solidFill>
                  <a:srgbClr val="010101"/>
                </a:solidFill>
                <a:latin typeface="Calibri"/>
                <a:cs typeface="Calibri"/>
              </a:rPr>
              <a:t>of </a:t>
            </a:r>
            <a:r>
              <a:rPr sz="1800" i="1" spc="-20" dirty="0">
                <a:solidFill>
                  <a:srgbClr val="010101"/>
                </a:solidFill>
                <a:latin typeface="Calibri"/>
                <a:cs typeface="Calibri"/>
              </a:rPr>
              <a:t>CNVs: </a:t>
            </a:r>
            <a:r>
              <a:rPr sz="1800" i="1" spc="-5" dirty="0">
                <a:solidFill>
                  <a:srgbClr val="010101"/>
                </a:solidFill>
                <a:latin typeface="Calibri"/>
                <a:cs typeface="Calibri"/>
              </a:rPr>
              <a:t>new </a:t>
            </a:r>
            <a:r>
              <a:rPr sz="1800" i="1" spc="-10" dirty="0">
                <a:solidFill>
                  <a:srgbClr val="010101"/>
                </a:solidFill>
                <a:latin typeface="Calibri"/>
                <a:cs typeface="Calibri"/>
              </a:rPr>
              <a:t>insights for detection </a:t>
            </a:r>
            <a:r>
              <a:rPr sz="1800" i="1" spc="-5" dirty="0">
                <a:solidFill>
                  <a:srgbClr val="010101"/>
                </a:solidFill>
                <a:latin typeface="Calibri"/>
                <a:cs typeface="Calibri"/>
              </a:rPr>
              <a:t>and </a:t>
            </a:r>
            <a:r>
              <a:rPr sz="1800" i="1" spc="-10" dirty="0">
                <a:solidFill>
                  <a:srgbClr val="010101"/>
                </a:solidFill>
                <a:latin typeface="Calibri"/>
                <a:cs typeface="Calibri"/>
              </a:rPr>
              <a:t>clinical interpretation</a:t>
            </a:r>
            <a:r>
              <a:rPr sz="1800" i="1" spc="335" dirty="0">
                <a:solidFill>
                  <a:srgbClr val="010101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10101"/>
                </a:solidFill>
                <a:latin typeface="Calibri"/>
                <a:cs typeface="Calibri"/>
              </a:rPr>
              <a:t>–</a:t>
            </a:r>
            <a:endParaRPr sz="1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i="1" spc="-10" dirty="0">
                <a:solidFill>
                  <a:srgbClr val="010101"/>
                </a:solidFill>
                <a:latin typeface="Calibri"/>
                <a:cs typeface="Calibri"/>
              </a:rPr>
              <a:t>Frontiers </a:t>
            </a:r>
            <a:r>
              <a:rPr sz="1800" i="1" spc="-5" dirty="0">
                <a:solidFill>
                  <a:srgbClr val="010101"/>
                </a:solidFill>
                <a:latin typeface="Calibri"/>
                <a:cs typeface="Calibri"/>
              </a:rPr>
              <a:t>in genetics</a:t>
            </a:r>
            <a:r>
              <a:rPr sz="1800" i="1" spc="-35" dirty="0">
                <a:solidFill>
                  <a:srgbClr val="010101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010101"/>
                </a:solidFill>
                <a:latin typeface="Calibri"/>
                <a:cs typeface="Calibri"/>
              </a:rPr>
              <a:t>2013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1" y="0"/>
            <a:ext cx="4537772" cy="4800600"/>
          </a:xfrm>
          <a:prstGeom prst="rect">
            <a:avLst/>
          </a:prstGeom>
          <a:ln>
            <a:solidFill>
              <a:srgbClr val="4472C4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583" y="4038600"/>
            <a:ext cx="5406417" cy="2324100"/>
          </a:xfrm>
          <a:prstGeom prst="rect">
            <a:avLst/>
          </a:prstGeom>
          <a:ln>
            <a:solidFill>
              <a:srgbClr val="4472C4"/>
            </a:solidFill>
          </a:ln>
        </p:spPr>
      </p:pic>
    </p:spTree>
    <p:extLst>
      <p:ext uri="{BB962C8B-B14F-4D97-AF65-F5344CB8AC3E}">
        <p14:creationId xmlns:p14="http://schemas.microsoft.com/office/powerpoint/2010/main" val="34213257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283939"/>
            <a:ext cx="680005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How to find </a:t>
            </a:r>
            <a:r>
              <a:rPr spc="-5" dirty="0"/>
              <a:t>the </a:t>
            </a:r>
            <a:r>
              <a:rPr dirty="0"/>
              <a:t>right </a:t>
            </a:r>
            <a:r>
              <a:rPr spc="-5" dirty="0"/>
              <a:t>caller with </a:t>
            </a:r>
            <a:r>
              <a:rPr dirty="0"/>
              <a:t>no  </a:t>
            </a:r>
            <a:r>
              <a:rPr spc="-5" dirty="0"/>
              <a:t>reference genome</a:t>
            </a:r>
            <a:r>
              <a:rPr spc="-60" dirty="0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/>
          <p:nvPr/>
        </p:nvSpPr>
        <p:spPr>
          <a:xfrm>
            <a:off x="841183" y="2913507"/>
            <a:ext cx="1959874" cy="679133"/>
          </a:xfrm>
          <a:custGeom>
            <a:avLst/>
            <a:gdLst/>
            <a:ahLst/>
            <a:cxnLst/>
            <a:rect l="l" t="t" r="r" b="b"/>
            <a:pathLst>
              <a:path w="1809114" h="905510">
                <a:moveTo>
                  <a:pt x="1718437" y="0"/>
                </a:moveTo>
                <a:lnTo>
                  <a:pt x="90525" y="0"/>
                </a:lnTo>
                <a:lnTo>
                  <a:pt x="55287" y="7112"/>
                </a:lnTo>
                <a:lnTo>
                  <a:pt x="26512" y="26511"/>
                </a:lnTo>
                <a:lnTo>
                  <a:pt x="7113" y="55292"/>
                </a:lnTo>
                <a:lnTo>
                  <a:pt x="0" y="90550"/>
                </a:lnTo>
                <a:lnTo>
                  <a:pt x="0" y="814705"/>
                </a:lnTo>
                <a:lnTo>
                  <a:pt x="7113" y="849963"/>
                </a:lnTo>
                <a:lnTo>
                  <a:pt x="26512" y="878744"/>
                </a:lnTo>
                <a:lnTo>
                  <a:pt x="55287" y="898144"/>
                </a:lnTo>
                <a:lnTo>
                  <a:pt x="90525" y="905256"/>
                </a:lnTo>
                <a:lnTo>
                  <a:pt x="1718437" y="905256"/>
                </a:lnTo>
                <a:lnTo>
                  <a:pt x="1753695" y="898144"/>
                </a:lnTo>
                <a:lnTo>
                  <a:pt x="1782476" y="878744"/>
                </a:lnTo>
                <a:lnTo>
                  <a:pt x="1801876" y="849963"/>
                </a:lnTo>
                <a:lnTo>
                  <a:pt x="1808988" y="814705"/>
                </a:lnTo>
                <a:lnTo>
                  <a:pt x="1808988" y="90550"/>
                </a:lnTo>
                <a:lnTo>
                  <a:pt x="1801876" y="55292"/>
                </a:lnTo>
                <a:lnTo>
                  <a:pt x="1782476" y="26511"/>
                </a:lnTo>
                <a:lnTo>
                  <a:pt x="1753695" y="7112"/>
                </a:lnTo>
                <a:lnTo>
                  <a:pt x="171843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1183" y="2913507"/>
            <a:ext cx="1959874" cy="679133"/>
          </a:xfrm>
          <a:custGeom>
            <a:avLst/>
            <a:gdLst/>
            <a:ahLst/>
            <a:cxnLst/>
            <a:rect l="l" t="t" r="r" b="b"/>
            <a:pathLst>
              <a:path w="1809114" h="905510">
                <a:moveTo>
                  <a:pt x="0" y="90550"/>
                </a:moveTo>
                <a:lnTo>
                  <a:pt x="7113" y="55292"/>
                </a:lnTo>
                <a:lnTo>
                  <a:pt x="26512" y="26511"/>
                </a:lnTo>
                <a:lnTo>
                  <a:pt x="55287" y="7112"/>
                </a:lnTo>
                <a:lnTo>
                  <a:pt x="90525" y="0"/>
                </a:lnTo>
                <a:lnTo>
                  <a:pt x="1718437" y="0"/>
                </a:lnTo>
                <a:lnTo>
                  <a:pt x="1753695" y="7112"/>
                </a:lnTo>
                <a:lnTo>
                  <a:pt x="1782476" y="26511"/>
                </a:lnTo>
                <a:lnTo>
                  <a:pt x="1801876" y="55292"/>
                </a:lnTo>
                <a:lnTo>
                  <a:pt x="1808988" y="90550"/>
                </a:lnTo>
                <a:lnTo>
                  <a:pt x="1808988" y="814705"/>
                </a:lnTo>
                <a:lnTo>
                  <a:pt x="1801876" y="849963"/>
                </a:lnTo>
                <a:lnTo>
                  <a:pt x="1782476" y="878744"/>
                </a:lnTo>
                <a:lnTo>
                  <a:pt x="1753695" y="898144"/>
                </a:lnTo>
                <a:lnTo>
                  <a:pt x="1718437" y="905256"/>
                </a:lnTo>
                <a:lnTo>
                  <a:pt x="90525" y="905256"/>
                </a:lnTo>
                <a:lnTo>
                  <a:pt x="55287" y="898144"/>
                </a:lnTo>
                <a:lnTo>
                  <a:pt x="26512" y="878744"/>
                </a:lnTo>
                <a:lnTo>
                  <a:pt x="7113" y="849963"/>
                </a:lnTo>
                <a:lnTo>
                  <a:pt x="0" y="814705"/>
                </a:lnTo>
                <a:lnTo>
                  <a:pt x="0" y="9055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03257" y="3054096"/>
            <a:ext cx="1635866" cy="540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6870" marR="5080" indent="-344805">
              <a:lnSpc>
                <a:spcPts val="208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imental  Design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00096" y="2082452"/>
            <a:ext cx="784225" cy="1170146"/>
          </a:xfrm>
          <a:custGeom>
            <a:avLst/>
            <a:gdLst/>
            <a:ahLst/>
            <a:cxnLst/>
            <a:rect l="l" t="t" r="r" b="b"/>
            <a:pathLst>
              <a:path w="723900" h="1560195">
                <a:moveTo>
                  <a:pt x="0" y="1560195"/>
                </a:moveTo>
                <a:lnTo>
                  <a:pt x="723645" y="0"/>
                </a:lnTo>
              </a:path>
            </a:pathLst>
          </a:custGeom>
          <a:ln w="25400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85145" y="1744219"/>
            <a:ext cx="1959874" cy="678180"/>
          </a:xfrm>
          <a:custGeom>
            <a:avLst/>
            <a:gdLst/>
            <a:ahLst/>
            <a:cxnLst/>
            <a:rect l="l" t="t" r="r" b="b"/>
            <a:pathLst>
              <a:path w="1809114" h="904239">
                <a:moveTo>
                  <a:pt x="1718564" y="0"/>
                </a:moveTo>
                <a:lnTo>
                  <a:pt x="90424" y="0"/>
                </a:lnTo>
                <a:lnTo>
                  <a:pt x="55239" y="7110"/>
                </a:lnTo>
                <a:lnTo>
                  <a:pt x="26495" y="26495"/>
                </a:lnTo>
                <a:lnTo>
                  <a:pt x="7110" y="55239"/>
                </a:lnTo>
                <a:lnTo>
                  <a:pt x="0" y="90424"/>
                </a:lnTo>
                <a:lnTo>
                  <a:pt x="0" y="813308"/>
                </a:lnTo>
                <a:lnTo>
                  <a:pt x="7110" y="848492"/>
                </a:lnTo>
                <a:lnTo>
                  <a:pt x="26495" y="877236"/>
                </a:lnTo>
                <a:lnTo>
                  <a:pt x="55239" y="896621"/>
                </a:lnTo>
                <a:lnTo>
                  <a:pt x="90424" y="903731"/>
                </a:lnTo>
                <a:lnTo>
                  <a:pt x="1718564" y="903731"/>
                </a:lnTo>
                <a:lnTo>
                  <a:pt x="1753748" y="896621"/>
                </a:lnTo>
                <a:lnTo>
                  <a:pt x="1782492" y="877236"/>
                </a:lnTo>
                <a:lnTo>
                  <a:pt x="1801877" y="848492"/>
                </a:lnTo>
                <a:lnTo>
                  <a:pt x="1808988" y="813308"/>
                </a:lnTo>
                <a:lnTo>
                  <a:pt x="1808988" y="90424"/>
                </a:lnTo>
                <a:lnTo>
                  <a:pt x="1801877" y="55239"/>
                </a:lnTo>
                <a:lnTo>
                  <a:pt x="1782492" y="26495"/>
                </a:lnTo>
                <a:lnTo>
                  <a:pt x="1753748" y="7110"/>
                </a:lnTo>
                <a:lnTo>
                  <a:pt x="171856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85145" y="1744219"/>
            <a:ext cx="1959874" cy="678180"/>
          </a:xfrm>
          <a:custGeom>
            <a:avLst/>
            <a:gdLst/>
            <a:ahLst/>
            <a:cxnLst/>
            <a:rect l="l" t="t" r="r" b="b"/>
            <a:pathLst>
              <a:path w="1809114" h="904239">
                <a:moveTo>
                  <a:pt x="0" y="90424"/>
                </a:moveTo>
                <a:lnTo>
                  <a:pt x="7110" y="55239"/>
                </a:lnTo>
                <a:lnTo>
                  <a:pt x="26495" y="26495"/>
                </a:lnTo>
                <a:lnTo>
                  <a:pt x="55239" y="7110"/>
                </a:lnTo>
                <a:lnTo>
                  <a:pt x="90424" y="0"/>
                </a:lnTo>
                <a:lnTo>
                  <a:pt x="1718564" y="0"/>
                </a:lnTo>
                <a:lnTo>
                  <a:pt x="1753748" y="7110"/>
                </a:lnTo>
                <a:lnTo>
                  <a:pt x="1782492" y="26495"/>
                </a:lnTo>
                <a:lnTo>
                  <a:pt x="1801877" y="55239"/>
                </a:lnTo>
                <a:lnTo>
                  <a:pt x="1808988" y="90424"/>
                </a:lnTo>
                <a:lnTo>
                  <a:pt x="1808988" y="813308"/>
                </a:lnTo>
                <a:lnTo>
                  <a:pt x="1801877" y="848492"/>
                </a:lnTo>
                <a:lnTo>
                  <a:pt x="1782492" y="877236"/>
                </a:lnTo>
                <a:lnTo>
                  <a:pt x="1753748" y="896621"/>
                </a:lnTo>
                <a:lnTo>
                  <a:pt x="1718564" y="903731"/>
                </a:lnTo>
                <a:lnTo>
                  <a:pt x="90424" y="903731"/>
                </a:lnTo>
                <a:lnTo>
                  <a:pt x="55239" y="896621"/>
                </a:lnTo>
                <a:lnTo>
                  <a:pt x="26495" y="877236"/>
                </a:lnTo>
                <a:lnTo>
                  <a:pt x="7110" y="848492"/>
                </a:lnTo>
                <a:lnTo>
                  <a:pt x="0" y="813308"/>
                </a:lnTo>
                <a:lnTo>
                  <a:pt x="0" y="9042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823166" y="1950244"/>
            <a:ext cx="14824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Small</a:t>
            </a:r>
            <a:r>
              <a:rPr sz="20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reads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44882" y="2082832"/>
            <a:ext cx="784225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519" y="0"/>
                </a:lnTo>
              </a:path>
            </a:pathLst>
          </a:custGeom>
          <a:ln w="25908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29108" y="1744219"/>
            <a:ext cx="1958499" cy="678180"/>
          </a:xfrm>
          <a:custGeom>
            <a:avLst/>
            <a:gdLst/>
            <a:ahLst/>
            <a:cxnLst/>
            <a:rect l="l" t="t" r="r" b="b"/>
            <a:pathLst>
              <a:path w="1807845" h="904239">
                <a:moveTo>
                  <a:pt x="1717040" y="0"/>
                </a:moveTo>
                <a:lnTo>
                  <a:pt x="90424" y="0"/>
                </a:lnTo>
                <a:lnTo>
                  <a:pt x="55239" y="7110"/>
                </a:lnTo>
                <a:lnTo>
                  <a:pt x="26495" y="26495"/>
                </a:lnTo>
                <a:lnTo>
                  <a:pt x="7110" y="55239"/>
                </a:lnTo>
                <a:lnTo>
                  <a:pt x="0" y="90424"/>
                </a:lnTo>
                <a:lnTo>
                  <a:pt x="0" y="813308"/>
                </a:lnTo>
                <a:lnTo>
                  <a:pt x="7110" y="848492"/>
                </a:lnTo>
                <a:lnTo>
                  <a:pt x="26495" y="877236"/>
                </a:lnTo>
                <a:lnTo>
                  <a:pt x="55239" y="896621"/>
                </a:lnTo>
                <a:lnTo>
                  <a:pt x="90424" y="903731"/>
                </a:lnTo>
                <a:lnTo>
                  <a:pt x="1717040" y="903731"/>
                </a:lnTo>
                <a:lnTo>
                  <a:pt x="1752224" y="896621"/>
                </a:lnTo>
                <a:lnTo>
                  <a:pt x="1780968" y="877236"/>
                </a:lnTo>
                <a:lnTo>
                  <a:pt x="1800353" y="848492"/>
                </a:lnTo>
                <a:lnTo>
                  <a:pt x="1807464" y="813308"/>
                </a:lnTo>
                <a:lnTo>
                  <a:pt x="1807464" y="90424"/>
                </a:lnTo>
                <a:lnTo>
                  <a:pt x="1800353" y="55239"/>
                </a:lnTo>
                <a:lnTo>
                  <a:pt x="1780968" y="26495"/>
                </a:lnTo>
                <a:lnTo>
                  <a:pt x="1752224" y="7110"/>
                </a:lnTo>
                <a:lnTo>
                  <a:pt x="171704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29108" y="1744219"/>
            <a:ext cx="1958499" cy="678180"/>
          </a:xfrm>
          <a:custGeom>
            <a:avLst/>
            <a:gdLst/>
            <a:ahLst/>
            <a:cxnLst/>
            <a:rect l="l" t="t" r="r" b="b"/>
            <a:pathLst>
              <a:path w="1807845" h="904239">
                <a:moveTo>
                  <a:pt x="0" y="90424"/>
                </a:moveTo>
                <a:lnTo>
                  <a:pt x="7110" y="55239"/>
                </a:lnTo>
                <a:lnTo>
                  <a:pt x="26495" y="26495"/>
                </a:lnTo>
                <a:lnTo>
                  <a:pt x="55239" y="7110"/>
                </a:lnTo>
                <a:lnTo>
                  <a:pt x="90424" y="0"/>
                </a:lnTo>
                <a:lnTo>
                  <a:pt x="1717040" y="0"/>
                </a:lnTo>
                <a:lnTo>
                  <a:pt x="1752224" y="7110"/>
                </a:lnTo>
                <a:lnTo>
                  <a:pt x="1780968" y="26495"/>
                </a:lnTo>
                <a:lnTo>
                  <a:pt x="1800353" y="55239"/>
                </a:lnTo>
                <a:lnTo>
                  <a:pt x="1807464" y="90424"/>
                </a:lnTo>
                <a:lnTo>
                  <a:pt x="1807464" y="813308"/>
                </a:lnTo>
                <a:lnTo>
                  <a:pt x="1800353" y="848492"/>
                </a:lnTo>
                <a:lnTo>
                  <a:pt x="1780968" y="877236"/>
                </a:lnTo>
                <a:lnTo>
                  <a:pt x="1752224" y="896621"/>
                </a:lnTo>
                <a:lnTo>
                  <a:pt x="1717040" y="903731"/>
                </a:lnTo>
                <a:lnTo>
                  <a:pt x="90424" y="903731"/>
                </a:lnTo>
                <a:lnTo>
                  <a:pt x="55239" y="896621"/>
                </a:lnTo>
                <a:lnTo>
                  <a:pt x="26495" y="877236"/>
                </a:lnTo>
                <a:lnTo>
                  <a:pt x="7110" y="848492"/>
                </a:lnTo>
                <a:lnTo>
                  <a:pt x="0" y="813308"/>
                </a:lnTo>
                <a:lnTo>
                  <a:pt x="0" y="9042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880817" y="1950244"/>
            <a:ext cx="85576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tacks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800096" y="2862548"/>
            <a:ext cx="784225" cy="390049"/>
          </a:xfrm>
          <a:custGeom>
            <a:avLst/>
            <a:gdLst/>
            <a:ahLst/>
            <a:cxnLst/>
            <a:rect l="l" t="t" r="r" b="b"/>
            <a:pathLst>
              <a:path w="723900" h="520064">
                <a:moveTo>
                  <a:pt x="0" y="520065"/>
                </a:moveTo>
                <a:lnTo>
                  <a:pt x="723645" y="0"/>
                </a:lnTo>
              </a:path>
            </a:pathLst>
          </a:custGeom>
          <a:ln w="25400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85145" y="2523744"/>
            <a:ext cx="1959874" cy="679133"/>
          </a:xfrm>
          <a:custGeom>
            <a:avLst/>
            <a:gdLst/>
            <a:ahLst/>
            <a:cxnLst/>
            <a:rect l="l" t="t" r="r" b="b"/>
            <a:pathLst>
              <a:path w="1809114" h="905510">
                <a:moveTo>
                  <a:pt x="1718437" y="0"/>
                </a:moveTo>
                <a:lnTo>
                  <a:pt x="90550" y="0"/>
                </a:lnTo>
                <a:lnTo>
                  <a:pt x="55292" y="7112"/>
                </a:lnTo>
                <a:lnTo>
                  <a:pt x="26511" y="26511"/>
                </a:lnTo>
                <a:lnTo>
                  <a:pt x="7112" y="55292"/>
                </a:lnTo>
                <a:lnTo>
                  <a:pt x="0" y="90550"/>
                </a:lnTo>
                <a:lnTo>
                  <a:pt x="0" y="814705"/>
                </a:lnTo>
                <a:lnTo>
                  <a:pt x="7112" y="849963"/>
                </a:lnTo>
                <a:lnTo>
                  <a:pt x="26511" y="878744"/>
                </a:lnTo>
                <a:lnTo>
                  <a:pt x="55292" y="898144"/>
                </a:lnTo>
                <a:lnTo>
                  <a:pt x="90550" y="905256"/>
                </a:lnTo>
                <a:lnTo>
                  <a:pt x="1718437" y="905256"/>
                </a:lnTo>
                <a:lnTo>
                  <a:pt x="1753695" y="898144"/>
                </a:lnTo>
                <a:lnTo>
                  <a:pt x="1782476" y="878744"/>
                </a:lnTo>
                <a:lnTo>
                  <a:pt x="1801876" y="849963"/>
                </a:lnTo>
                <a:lnTo>
                  <a:pt x="1808988" y="814705"/>
                </a:lnTo>
                <a:lnTo>
                  <a:pt x="1808988" y="90550"/>
                </a:lnTo>
                <a:lnTo>
                  <a:pt x="1801876" y="55292"/>
                </a:lnTo>
                <a:lnTo>
                  <a:pt x="1782476" y="26511"/>
                </a:lnTo>
                <a:lnTo>
                  <a:pt x="1753695" y="7112"/>
                </a:lnTo>
                <a:lnTo>
                  <a:pt x="171843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85145" y="2523744"/>
            <a:ext cx="1959874" cy="679133"/>
          </a:xfrm>
          <a:custGeom>
            <a:avLst/>
            <a:gdLst/>
            <a:ahLst/>
            <a:cxnLst/>
            <a:rect l="l" t="t" r="r" b="b"/>
            <a:pathLst>
              <a:path w="1809114" h="905510">
                <a:moveTo>
                  <a:pt x="0" y="90550"/>
                </a:moveTo>
                <a:lnTo>
                  <a:pt x="7112" y="55292"/>
                </a:lnTo>
                <a:lnTo>
                  <a:pt x="26511" y="26511"/>
                </a:lnTo>
                <a:lnTo>
                  <a:pt x="55292" y="7112"/>
                </a:lnTo>
                <a:lnTo>
                  <a:pt x="90550" y="0"/>
                </a:lnTo>
                <a:lnTo>
                  <a:pt x="1718437" y="0"/>
                </a:lnTo>
                <a:lnTo>
                  <a:pt x="1753695" y="7112"/>
                </a:lnTo>
                <a:lnTo>
                  <a:pt x="1782476" y="26511"/>
                </a:lnTo>
                <a:lnTo>
                  <a:pt x="1801876" y="55292"/>
                </a:lnTo>
                <a:lnTo>
                  <a:pt x="1808988" y="90550"/>
                </a:lnTo>
                <a:lnTo>
                  <a:pt x="1808988" y="814705"/>
                </a:lnTo>
                <a:lnTo>
                  <a:pt x="1801876" y="849963"/>
                </a:lnTo>
                <a:lnTo>
                  <a:pt x="1782476" y="878744"/>
                </a:lnTo>
                <a:lnTo>
                  <a:pt x="1753695" y="898144"/>
                </a:lnTo>
                <a:lnTo>
                  <a:pt x="1718437" y="905256"/>
                </a:lnTo>
                <a:lnTo>
                  <a:pt x="90550" y="905256"/>
                </a:lnTo>
                <a:lnTo>
                  <a:pt x="55292" y="898144"/>
                </a:lnTo>
                <a:lnTo>
                  <a:pt x="26511" y="878744"/>
                </a:lnTo>
                <a:lnTo>
                  <a:pt x="7112" y="849963"/>
                </a:lnTo>
                <a:lnTo>
                  <a:pt x="0" y="814705"/>
                </a:lnTo>
                <a:lnTo>
                  <a:pt x="0" y="9055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624769" y="2631949"/>
            <a:ext cx="1883516" cy="577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4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Preferably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long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24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reads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44882" y="2863501"/>
            <a:ext cx="784225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519" y="0"/>
                </a:lnTo>
              </a:path>
            </a:pathLst>
          </a:custGeom>
          <a:ln w="25908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29108" y="2523744"/>
            <a:ext cx="1958499" cy="679133"/>
          </a:xfrm>
          <a:custGeom>
            <a:avLst/>
            <a:gdLst/>
            <a:ahLst/>
            <a:cxnLst/>
            <a:rect l="l" t="t" r="r" b="b"/>
            <a:pathLst>
              <a:path w="1807845" h="905510">
                <a:moveTo>
                  <a:pt x="1716913" y="0"/>
                </a:moveTo>
                <a:lnTo>
                  <a:pt x="90550" y="0"/>
                </a:lnTo>
                <a:lnTo>
                  <a:pt x="55292" y="7112"/>
                </a:lnTo>
                <a:lnTo>
                  <a:pt x="26511" y="26511"/>
                </a:lnTo>
                <a:lnTo>
                  <a:pt x="7112" y="55292"/>
                </a:lnTo>
                <a:lnTo>
                  <a:pt x="0" y="90550"/>
                </a:lnTo>
                <a:lnTo>
                  <a:pt x="0" y="814705"/>
                </a:lnTo>
                <a:lnTo>
                  <a:pt x="7112" y="849963"/>
                </a:lnTo>
                <a:lnTo>
                  <a:pt x="26511" y="878744"/>
                </a:lnTo>
                <a:lnTo>
                  <a:pt x="55292" y="898144"/>
                </a:lnTo>
                <a:lnTo>
                  <a:pt x="90550" y="905256"/>
                </a:lnTo>
                <a:lnTo>
                  <a:pt x="1716913" y="905256"/>
                </a:lnTo>
                <a:lnTo>
                  <a:pt x="1752171" y="898144"/>
                </a:lnTo>
                <a:lnTo>
                  <a:pt x="1780952" y="878744"/>
                </a:lnTo>
                <a:lnTo>
                  <a:pt x="1800352" y="849963"/>
                </a:lnTo>
                <a:lnTo>
                  <a:pt x="1807464" y="814705"/>
                </a:lnTo>
                <a:lnTo>
                  <a:pt x="1807464" y="90550"/>
                </a:lnTo>
                <a:lnTo>
                  <a:pt x="1800352" y="55292"/>
                </a:lnTo>
                <a:lnTo>
                  <a:pt x="1780952" y="26511"/>
                </a:lnTo>
                <a:lnTo>
                  <a:pt x="1752171" y="7112"/>
                </a:lnTo>
                <a:lnTo>
                  <a:pt x="171691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29108" y="2523744"/>
            <a:ext cx="1958499" cy="679133"/>
          </a:xfrm>
          <a:custGeom>
            <a:avLst/>
            <a:gdLst/>
            <a:ahLst/>
            <a:cxnLst/>
            <a:rect l="l" t="t" r="r" b="b"/>
            <a:pathLst>
              <a:path w="1807845" h="905510">
                <a:moveTo>
                  <a:pt x="0" y="90550"/>
                </a:moveTo>
                <a:lnTo>
                  <a:pt x="7112" y="55292"/>
                </a:lnTo>
                <a:lnTo>
                  <a:pt x="26511" y="26511"/>
                </a:lnTo>
                <a:lnTo>
                  <a:pt x="55292" y="7112"/>
                </a:lnTo>
                <a:lnTo>
                  <a:pt x="90550" y="0"/>
                </a:lnTo>
                <a:lnTo>
                  <a:pt x="1716913" y="0"/>
                </a:lnTo>
                <a:lnTo>
                  <a:pt x="1752171" y="7112"/>
                </a:lnTo>
                <a:lnTo>
                  <a:pt x="1780952" y="26511"/>
                </a:lnTo>
                <a:lnTo>
                  <a:pt x="1800352" y="55292"/>
                </a:lnTo>
                <a:lnTo>
                  <a:pt x="1807464" y="90550"/>
                </a:lnTo>
                <a:lnTo>
                  <a:pt x="1807464" y="814705"/>
                </a:lnTo>
                <a:lnTo>
                  <a:pt x="1800352" y="849963"/>
                </a:lnTo>
                <a:lnTo>
                  <a:pt x="1780952" y="878744"/>
                </a:lnTo>
                <a:lnTo>
                  <a:pt x="1752171" y="898144"/>
                </a:lnTo>
                <a:lnTo>
                  <a:pt x="1716913" y="905256"/>
                </a:lnTo>
                <a:lnTo>
                  <a:pt x="90550" y="905256"/>
                </a:lnTo>
                <a:lnTo>
                  <a:pt x="55292" y="898144"/>
                </a:lnTo>
                <a:lnTo>
                  <a:pt x="26511" y="878744"/>
                </a:lnTo>
                <a:lnTo>
                  <a:pt x="7112" y="849963"/>
                </a:lnTo>
                <a:lnTo>
                  <a:pt x="0" y="814705"/>
                </a:lnTo>
                <a:lnTo>
                  <a:pt x="0" y="9055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542361" y="2730627"/>
            <a:ext cx="153130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Snp++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00096" y="3252598"/>
            <a:ext cx="784225" cy="390049"/>
          </a:xfrm>
          <a:custGeom>
            <a:avLst/>
            <a:gdLst/>
            <a:ahLst/>
            <a:cxnLst/>
            <a:rect l="l" t="t" r="r" b="b"/>
            <a:pathLst>
              <a:path w="723900" h="520064">
                <a:moveTo>
                  <a:pt x="0" y="0"/>
                </a:moveTo>
                <a:lnTo>
                  <a:pt x="723645" y="520064"/>
                </a:lnTo>
              </a:path>
            </a:pathLst>
          </a:custGeom>
          <a:ln w="25400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85145" y="3304414"/>
            <a:ext cx="1959874" cy="678180"/>
          </a:xfrm>
          <a:custGeom>
            <a:avLst/>
            <a:gdLst/>
            <a:ahLst/>
            <a:cxnLst/>
            <a:rect l="l" t="t" r="r" b="b"/>
            <a:pathLst>
              <a:path w="1809114" h="904239">
                <a:moveTo>
                  <a:pt x="1718564" y="0"/>
                </a:moveTo>
                <a:lnTo>
                  <a:pt x="90424" y="0"/>
                </a:lnTo>
                <a:lnTo>
                  <a:pt x="55239" y="7110"/>
                </a:lnTo>
                <a:lnTo>
                  <a:pt x="26495" y="26495"/>
                </a:lnTo>
                <a:lnTo>
                  <a:pt x="7110" y="55239"/>
                </a:lnTo>
                <a:lnTo>
                  <a:pt x="0" y="90423"/>
                </a:lnTo>
                <a:lnTo>
                  <a:pt x="0" y="813307"/>
                </a:lnTo>
                <a:lnTo>
                  <a:pt x="7110" y="848492"/>
                </a:lnTo>
                <a:lnTo>
                  <a:pt x="26495" y="877236"/>
                </a:lnTo>
                <a:lnTo>
                  <a:pt x="55239" y="896621"/>
                </a:lnTo>
                <a:lnTo>
                  <a:pt x="90424" y="903731"/>
                </a:lnTo>
                <a:lnTo>
                  <a:pt x="1718564" y="903731"/>
                </a:lnTo>
                <a:lnTo>
                  <a:pt x="1753748" y="896621"/>
                </a:lnTo>
                <a:lnTo>
                  <a:pt x="1782492" y="877236"/>
                </a:lnTo>
                <a:lnTo>
                  <a:pt x="1801877" y="848492"/>
                </a:lnTo>
                <a:lnTo>
                  <a:pt x="1808988" y="813307"/>
                </a:lnTo>
                <a:lnTo>
                  <a:pt x="1808988" y="90423"/>
                </a:lnTo>
                <a:lnTo>
                  <a:pt x="1801877" y="55239"/>
                </a:lnTo>
                <a:lnTo>
                  <a:pt x="1782492" y="26495"/>
                </a:lnTo>
                <a:lnTo>
                  <a:pt x="1753748" y="7110"/>
                </a:lnTo>
                <a:lnTo>
                  <a:pt x="171856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85145" y="3304414"/>
            <a:ext cx="1959874" cy="678180"/>
          </a:xfrm>
          <a:custGeom>
            <a:avLst/>
            <a:gdLst/>
            <a:ahLst/>
            <a:cxnLst/>
            <a:rect l="l" t="t" r="r" b="b"/>
            <a:pathLst>
              <a:path w="1809114" h="904239">
                <a:moveTo>
                  <a:pt x="0" y="90423"/>
                </a:moveTo>
                <a:lnTo>
                  <a:pt x="7110" y="55239"/>
                </a:lnTo>
                <a:lnTo>
                  <a:pt x="26495" y="26495"/>
                </a:lnTo>
                <a:lnTo>
                  <a:pt x="55239" y="7110"/>
                </a:lnTo>
                <a:lnTo>
                  <a:pt x="90424" y="0"/>
                </a:lnTo>
                <a:lnTo>
                  <a:pt x="1718564" y="0"/>
                </a:lnTo>
                <a:lnTo>
                  <a:pt x="1753748" y="7110"/>
                </a:lnTo>
                <a:lnTo>
                  <a:pt x="1782492" y="26495"/>
                </a:lnTo>
                <a:lnTo>
                  <a:pt x="1801877" y="55239"/>
                </a:lnTo>
                <a:lnTo>
                  <a:pt x="1808988" y="90423"/>
                </a:lnTo>
                <a:lnTo>
                  <a:pt x="1808988" y="813307"/>
                </a:lnTo>
                <a:lnTo>
                  <a:pt x="1801877" y="848492"/>
                </a:lnTo>
                <a:lnTo>
                  <a:pt x="1782492" y="877236"/>
                </a:lnTo>
                <a:lnTo>
                  <a:pt x="1753748" y="896621"/>
                </a:lnTo>
                <a:lnTo>
                  <a:pt x="1718564" y="903731"/>
                </a:lnTo>
                <a:lnTo>
                  <a:pt x="90424" y="903731"/>
                </a:lnTo>
                <a:lnTo>
                  <a:pt x="55239" y="896621"/>
                </a:lnTo>
                <a:lnTo>
                  <a:pt x="26495" y="877236"/>
                </a:lnTo>
                <a:lnTo>
                  <a:pt x="7110" y="848492"/>
                </a:lnTo>
                <a:lnTo>
                  <a:pt x="0" y="813307"/>
                </a:lnTo>
                <a:lnTo>
                  <a:pt x="0" y="9042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653112" y="3510916"/>
            <a:ext cx="182160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Metagenomi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44882" y="3643027"/>
            <a:ext cx="784225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519" y="0"/>
                </a:lnTo>
              </a:path>
            </a:pathLst>
          </a:custGeom>
          <a:ln w="25908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29108" y="3304414"/>
            <a:ext cx="1958499" cy="678180"/>
          </a:xfrm>
          <a:custGeom>
            <a:avLst/>
            <a:gdLst/>
            <a:ahLst/>
            <a:cxnLst/>
            <a:rect l="l" t="t" r="r" b="b"/>
            <a:pathLst>
              <a:path w="1807845" h="904239">
                <a:moveTo>
                  <a:pt x="1717040" y="0"/>
                </a:moveTo>
                <a:lnTo>
                  <a:pt x="90424" y="0"/>
                </a:lnTo>
                <a:lnTo>
                  <a:pt x="55239" y="7110"/>
                </a:lnTo>
                <a:lnTo>
                  <a:pt x="26495" y="26495"/>
                </a:lnTo>
                <a:lnTo>
                  <a:pt x="7110" y="55239"/>
                </a:lnTo>
                <a:lnTo>
                  <a:pt x="0" y="90423"/>
                </a:lnTo>
                <a:lnTo>
                  <a:pt x="0" y="813307"/>
                </a:lnTo>
                <a:lnTo>
                  <a:pt x="7110" y="848492"/>
                </a:lnTo>
                <a:lnTo>
                  <a:pt x="26495" y="877236"/>
                </a:lnTo>
                <a:lnTo>
                  <a:pt x="55239" y="896621"/>
                </a:lnTo>
                <a:lnTo>
                  <a:pt x="90424" y="903731"/>
                </a:lnTo>
                <a:lnTo>
                  <a:pt x="1717040" y="903731"/>
                </a:lnTo>
                <a:lnTo>
                  <a:pt x="1752224" y="896621"/>
                </a:lnTo>
                <a:lnTo>
                  <a:pt x="1780968" y="877236"/>
                </a:lnTo>
                <a:lnTo>
                  <a:pt x="1800353" y="848492"/>
                </a:lnTo>
                <a:lnTo>
                  <a:pt x="1807464" y="813307"/>
                </a:lnTo>
                <a:lnTo>
                  <a:pt x="1807464" y="90423"/>
                </a:lnTo>
                <a:lnTo>
                  <a:pt x="1800353" y="55239"/>
                </a:lnTo>
                <a:lnTo>
                  <a:pt x="1780968" y="26495"/>
                </a:lnTo>
                <a:lnTo>
                  <a:pt x="1752224" y="7110"/>
                </a:lnTo>
                <a:lnTo>
                  <a:pt x="171704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29108" y="3304414"/>
            <a:ext cx="1958499" cy="678180"/>
          </a:xfrm>
          <a:custGeom>
            <a:avLst/>
            <a:gdLst/>
            <a:ahLst/>
            <a:cxnLst/>
            <a:rect l="l" t="t" r="r" b="b"/>
            <a:pathLst>
              <a:path w="1807845" h="904239">
                <a:moveTo>
                  <a:pt x="0" y="90423"/>
                </a:moveTo>
                <a:lnTo>
                  <a:pt x="7110" y="55239"/>
                </a:lnTo>
                <a:lnTo>
                  <a:pt x="26495" y="26495"/>
                </a:lnTo>
                <a:lnTo>
                  <a:pt x="55239" y="7110"/>
                </a:lnTo>
                <a:lnTo>
                  <a:pt x="90424" y="0"/>
                </a:lnTo>
                <a:lnTo>
                  <a:pt x="1717040" y="0"/>
                </a:lnTo>
                <a:lnTo>
                  <a:pt x="1752224" y="7110"/>
                </a:lnTo>
                <a:lnTo>
                  <a:pt x="1780968" y="26495"/>
                </a:lnTo>
                <a:lnTo>
                  <a:pt x="1800353" y="55239"/>
                </a:lnTo>
                <a:lnTo>
                  <a:pt x="1807464" y="90423"/>
                </a:lnTo>
                <a:lnTo>
                  <a:pt x="1807464" y="813307"/>
                </a:lnTo>
                <a:lnTo>
                  <a:pt x="1800353" y="848492"/>
                </a:lnTo>
                <a:lnTo>
                  <a:pt x="1780968" y="877236"/>
                </a:lnTo>
                <a:lnTo>
                  <a:pt x="1752224" y="896621"/>
                </a:lnTo>
                <a:lnTo>
                  <a:pt x="1717040" y="903731"/>
                </a:lnTo>
                <a:lnTo>
                  <a:pt x="90424" y="903731"/>
                </a:lnTo>
                <a:lnTo>
                  <a:pt x="55239" y="896621"/>
                </a:lnTo>
                <a:lnTo>
                  <a:pt x="26495" y="877236"/>
                </a:lnTo>
                <a:lnTo>
                  <a:pt x="7110" y="848492"/>
                </a:lnTo>
                <a:lnTo>
                  <a:pt x="0" y="813307"/>
                </a:lnTo>
                <a:lnTo>
                  <a:pt x="0" y="9042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697556" y="3510916"/>
            <a:ext cx="122311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MaryGold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800096" y="3252598"/>
            <a:ext cx="784225" cy="1170146"/>
          </a:xfrm>
          <a:custGeom>
            <a:avLst/>
            <a:gdLst/>
            <a:ahLst/>
            <a:cxnLst/>
            <a:rect l="l" t="t" r="r" b="b"/>
            <a:pathLst>
              <a:path w="723900" h="1560195">
                <a:moveTo>
                  <a:pt x="0" y="0"/>
                </a:moveTo>
                <a:lnTo>
                  <a:pt x="723645" y="1560194"/>
                </a:lnTo>
              </a:path>
            </a:pathLst>
          </a:custGeom>
          <a:ln w="25399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85145" y="4083939"/>
            <a:ext cx="1959874" cy="679133"/>
          </a:xfrm>
          <a:custGeom>
            <a:avLst/>
            <a:gdLst/>
            <a:ahLst/>
            <a:cxnLst/>
            <a:rect l="l" t="t" r="r" b="b"/>
            <a:pathLst>
              <a:path w="1809114" h="905510">
                <a:moveTo>
                  <a:pt x="1718437" y="0"/>
                </a:moveTo>
                <a:lnTo>
                  <a:pt x="90550" y="0"/>
                </a:lnTo>
                <a:lnTo>
                  <a:pt x="55292" y="7112"/>
                </a:lnTo>
                <a:lnTo>
                  <a:pt x="26511" y="26511"/>
                </a:lnTo>
                <a:lnTo>
                  <a:pt x="7112" y="55292"/>
                </a:lnTo>
                <a:lnTo>
                  <a:pt x="0" y="90550"/>
                </a:lnTo>
                <a:lnTo>
                  <a:pt x="0" y="814705"/>
                </a:lnTo>
                <a:lnTo>
                  <a:pt x="7112" y="849963"/>
                </a:lnTo>
                <a:lnTo>
                  <a:pt x="26511" y="878744"/>
                </a:lnTo>
                <a:lnTo>
                  <a:pt x="55292" y="898144"/>
                </a:lnTo>
                <a:lnTo>
                  <a:pt x="90550" y="905256"/>
                </a:lnTo>
                <a:lnTo>
                  <a:pt x="1718437" y="905256"/>
                </a:lnTo>
                <a:lnTo>
                  <a:pt x="1753695" y="898144"/>
                </a:lnTo>
                <a:lnTo>
                  <a:pt x="1782476" y="878744"/>
                </a:lnTo>
                <a:lnTo>
                  <a:pt x="1801876" y="849963"/>
                </a:lnTo>
                <a:lnTo>
                  <a:pt x="1808988" y="814705"/>
                </a:lnTo>
                <a:lnTo>
                  <a:pt x="1808988" y="90550"/>
                </a:lnTo>
                <a:lnTo>
                  <a:pt x="1801876" y="55292"/>
                </a:lnTo>
                <a:lnTo>
                  <a:pt x="1782476" y="26511"/>
                </a:lnTo>
                <a:lnTo>
                  <a:pt x="1753695" y="7112"/>
                </a:lnTo>
                <a:lnTo>
                  <a:pt x="171843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85145" y="4083939"/>
            <a:ext cx="1959874" cy="679133"/>
          </a:xfrm>
          <a:custGeom>
            <a:avLst/>
            <a:gdLst/>
            <a:ahLst/>
            <a:cxnLst/>
            <a:rect l="l" t="t" r="r" b="b"/>
            <a:pathLst>
              <a:path w="1809114" h="905510">
                <a:moveTo>
                  <a:pt x="0" y="90550"/>
                </a:moveTo>
                <a:lnTo>
                  <a:pt x="7112" y="55292"/>
                </a:lnTo>
                <a:lnTo>
                  <a:pt x="26511" y="26511"/>
                </a:lnTo>
                <a:lnTo>
                  <a:pt x="55292" y="7112"/>
                </a:lnTo>
                <a:lnTo>
                  <a:pt x="90550" y="0"/>
                </a:lnTo>
                <a:lnTo>
                  <a:pt x="1718437" y="0"/>
                </a:lnTo>
                <a:lnTo>
                  <a:pt x="1753695" y="7112"/>
                </a:lnTo>
                <a:lnTo>
                  <a:pt x="1782476" y="26511"/>
                </a:lnTo>
                <a:lnTo>
                  <a:pt x="1801876" y="55292"/>
                </a:lnTo>
                <a:lnTo>
                  <a:pt x="1808988" y="90550"/>
                </a:lnTo>
                <a:lnTo>
                  <a:pt x="1808988" y="814705"/>
                </a:lnTo>
                <a:lnTo>
                  <a:pt x="1801876" y="849963"/>
                </a:lnTo>
                <a:lnTo>
                  <a:pt x="1782476" y="878744"/>
                </a:lnTo>
                <a:lnTo>
                  <a:pt x="1753695" y="898144"/>
                </a:lnTo>
                <a:lnTo>
                  <a:pt x="1718437" y="905256"/>
                </a:lnTo>
                <a:lnTo>
                  <a:pt x="90550" y="905256"/>
                </a:lnTo>
                <a:lnTo>
                  <a:pt x="55292" y="898144"/>
                </a:lnTo>
                <a:lnTo>
                  <a:pt x="26511" y="878744"/>
                </a:lnTo>
                <a:lnTo>
                  <a:pt x="7112" y="849963"/>
                </a:lnTo>
                <a:lnTo>
                  <a:pt x="0" y="814705"/>
                </a:lnTo>
                <a:lnTo>
                  <a:pt x="0" y="9055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803354" y="4125582"/>
            <a:ext cx="1521672" cy="6423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16839" algn="just">
              <a:lnSpc>
                <a:spcPct val="86200"/>
              </a:lnSpc>
            </a:pP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Phenotype  </a:t>
            </a: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difference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in  population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544882" y="4423696"/>
            <a:ext cx="784225" cy="0"/>
          </a:xfrm>
          <a:custGeom>
            <a:avLst/>
            <a:gdLst/>
            <a:ahLst/>
            <a:cxnLst/>
            <a:rect l="l" t="t" r="r" b="b"/>
            <a:pathLst>
              <a:path w="723900">
                <a:moveTo>
                  <a:pt x="0" y="0"/>
                </a:moveTo>
                <a:lnTo>
                  <a:pt x="723519" y="0"/>
                </a:lnTo>
              </a:path>
            </a:pathLst>
          </a:custGeom>
          <a:ln w="25908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329108" y="4083939"/>
            <a:ext cx="1958499" cy="679133"/>
          </a:xfrm>
          <a:custGeom>
            <a:avLst/>
            <a:gdLst/>
            <a:ahLst/>
            <a:cxnLst/>
            <a:rect l="l" t="t" r="r" b="b"/>
            <a:pathLst>
              <a:path w="1807845" h="905510">
                <a:moveTo>
                  <a:pt x="1716913" y="0"/>
                </a:moveTo>
                <a:lnTo>
                  <a:pt x="90550" y="0"/>
                </a:lnTo>
                <a:lnTo>
                  <a:pt x="55292" y="7112"/>
                </a:lnTo>
                <a:lnTo>
                  <a:pt x="26511" y="26511"/>
                </a:lnTo>
                <a:lnTo>
                  <a:pt x="7112" y="55292"/>
                </a:lnTo>
                <a:lnTo>
                  <a:pt x="0" y="90550"/>
                </a:lnTo>
                <a:lnTo>
                  <a:pt x="0" y="814705"/>
                </a:lnTo>
                <a:lnTo>
                  <a:pt x="7112" y="849963"/>
                </a:lnTo>
                <a:lnTo>
                  <a:pt x="26511" y="878744"/>
                </a:lnTo>
                <a:lnTo>
                  <a:pt x="55292" y="898144"/>
                </a:lnTo>
                <a:lnTo>
                  <a:pt x="90550" y="905256"/>
                </a:lnTo>
                <a:lnTo>
                  <a:pt x="1716913" y="905256"/>
                </a:lnTo>
                <a:lnTo>
                  <a:pt x="1752171" y="898144"/>
                </a:lnTo>
                <a:lnTo>
                  <a:pt x="1780952" y="878744"/>
                </a:lnTo>
                <a:lnTo>
                  <a:pt x="1800352" y="849963"/>
                </a:lnTo>
                <a:lnTo>
                  <a:pt x="1807464" y="814705"/>
                </a:lnTo>
                <a:lnTo>
                  <a:pt x="1807464" y="90550"/>
                </a:lnTo>
                <a:lnTo>
                  <a:pt x="1800352" y="55292"/>
                </a:lnTo>
                <a:lnTo>
                  <a:pt x="1780952" y="26511"/>
                </a:lnTo>
                <a:lnTo>
                  <a:pt x="1752171" y="7112"/>
                </a:lnTo>
                <a:lnTo>
                  <a:pt x="171691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29108" y="4083939"/>
            <a:ext cx="1958499" cy="679133"/>
          </a:xfrm>
          <a:custGeom>
            <a:avLst/>
            <a:gdLst/>
            <a:ahLst/>
            <a:cxnLst/>
            <a:rect l="l" t="t" r="r" b="b"/>
            <a:pathLst>
              <a:path w="1807845" h="905510">
                <a:moveTo>
                  <a:pt x="0" y="90550"/>
                </a:moveTo>
                <a:lnTo>
                  <a:pt x="7112" y="55292"/>
                </a:lnTo>
                <a:lnTo>
                  <a:pt x="26511" y="26511"/>
                </a:lnTo>
                <a:lnTo>
                  <a:pt x="55292" y="7112"/>
                </a:lnTo>
                <a:lnTo>
                  <a:pt x="90550" y="0"/>
                </a:lnTo>
                <a:lnTo>
                  <a:pt x="1716913" y="0"/>
                </a:lnTo>
                <a:lnTo>
                  <a:pt x="1752171" y="7112"/>
                </a:lnTo>
                <a:lnTo>
                  <a:pt x="1780952" y="26511"/>
                </a:lnTo>
                <a:lnTo>
                  <a:pt x="1800352" y="55292"/>
                </a:lnTo>
                <a:lnTo>
                  <a:pt x="1807464" y="90550"/>
                </a:lnTo>
                <a:lnTo>
                  <a:pt x="1807464" y="814705"/>
                </a:lnTo>
                <a:lnTo>
                  <a:pt x="1800352" y="849963"/>
                </a:lnTo>
                <a:lnTo>
                  <a:pt x="1780952" y="878744"/>
                </a:lnTo>
                <a:lnTo>
                  <a:pt x="1752171" y="898144"/>
                </a:lnTo>
                <a:lnTo>
                  <a:pt x="1716913" y="905256"/>
                </a:lnTo>
                <a:lnTo>
                  <a:pt x="90550" y="905256"/>
                </a:lnTo>
                <a:lnTo>
                  <a:pt x="55292" y="898144"/>
                </a:lnTo>
                <a:lnTo>
                  <a:pt x="26511" y="878744"/>
                </a:lnTo>
                <a:lnTo>
                  <a:pt x="7112" y="849963"/>
                </a:lnTo>
                <a:lnTo>
                  <a:pt x="0" y="814705"/>
                </a:lnTo>
                <a:lnTo>
                  <a:pt x="0" y="9055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889073" y="4291109"/>
            <a:ext cx="84132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tex</a:t>
            </a:r>
            <a:endParaRPr sz="2000">
              <a:latin typeface="Arial"/>
              <a:cs typeface="Arial"/>
            </a:endParaRPr>
          </a:p>
        </p:txBody>
      </p:sp>
      <p:sp>
        <p:nvSpPr>
          <p:cNvPr id="41" name="object 4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38" name="object 38"/>
          <p:cNvSpPr txBox="1"/>
          <p:nvPr/>
        </p:nvSpPr>
        <p:spPr>
          <a:xfrm>
            <a:off x="8416247" y="1676400"/>
            <a:ext cx="107108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RADSeq  </a:t>
            </a:r>
            <a:r>
              <a:rPr sz="1800" spc="-25" dirty="0">
                <a:latin typeface="Arial"/>
                <a:cs typeface="Arial"/>
              </a:rPr>
              <a:t>(Yvan </a:t>
            </a:r>
            <a:r>
              <a:rPr sz="1800" spc="-5" dirty="0">
                <a:latin typeface="Arial"/>
                <a:cs typeface="Arial"/>
              </a:rPr>
              <a:t>Le  </a:t>
            </a:r>
            <a:r>
              <a:rPr sz="1800" dirty="0">
                <a:latin typeface="Arial"/>
                <a:cs typeface="Arial"/>
              </a:rPr>
              <a:t>Bras -  Mercr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d</a:t>
            </a:r>
            <a:r>
              <a:rPr sz="1800" spc="-1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459862" y="2740344"/>
            <a:ext cx="34877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TP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28600" y="5486400"/>
            <a:ext cx="911145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i="1" spc="-5" dirty="0">
                <a:solidFill>
                  <a:srgbClr val="333333"/>
                </a:solidFill>
                <a:latin typeface="Arial"/>
                <a:cs typeface="Arial"/>
              </a:rPr>
              <a:t>Reference-free </a:t>
            </a:r>
            <a:r>
              <a:rPr sz="1800" i="1" dirty="0">
                <a:solidFill>
                  <a:srgbClr val="333333"/>
                </a:solidFill>
                <a:latin typeface="Arial"/>
                <a:cs typeface="Arial"/>
              </a:rPr>
              <a:t>SNP </a:t>
            </a:r>
            <a:r>
              <a:rPr sz="1800" i="1" spc="-5" dirty="0">
                <a:solidFill>
                  <a:srgbClr val="333333"/>
                </a:solidFill>
                <a:latin typeface="Arial"/>
                <a:cs typeface="Arial"/>
              </a:rPr>
              <a:t>detection: dealing </a:t>
            </a:r>
            <a:r>
              <a:rPr sz="1800" i="1" dirty="0">
                <a:solidFill>
                  <a:srgbClr val="333333"/>
                </a:solidFill>
                <a:latin typeface="Arial"/>
                <a:cs typeface="Arial"/>
              </a:rPr>
              <a:t>with </a:t>
            </a:r>
            <a:r>
              <a:rPr sz="1800" i="1" spc="-5" dirty="0">
                <a:solidFill>
                  <a:srgbClr val="333333"/>
                </a:solidFill>
                <a:latin typeface="Arial"/>
                <a:cs typeface="Arial"/>
              </a:rPr>
              <a:t>the data deluge </a:t>
            </a:r>
            <a:r>
              <a:rPr sz="1800" i="1" dirty="0">
                <a:solidFill>
                  <a:srgbClr val="333333"/>
                </a:solidFill>
                <a:latin typeface="Arial"/>
                <a:cs typeface="Arial"/>
              </a:rPr>
              <a:t>- </a:t>
            </a:r>
            <a:r>
              <a:rPr sz="1800" i="1" dirty="0">
                <a:latin typeface="Arial"/>
                <a:cs typeface="Arial"/>
              </a:rPr>
              <a:t>BMC </a:t>
            </a:r>
            <a:r>
              <a:rPr sz="1800" i="1" spc="-5" dirty="0">
                <a:latin typeface="Arial"/>
                <a:cs typeface="Arial"/>
              </a:rPr>
              <a:t>Genomics</a:t>
            </a:r>
            <a:r>
              <a:rPr sz="1800" i="1" spc="5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2014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283939"/>
            <a:ext cx="874479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How to find </a:t>
            </a:r>
            <a:r>
              <a:rPr spc="-5" dirty="0"/>
              <a:t>the </a:t>
            </a:r>
            <a:r>
              <a:rPr dirty="0"/>
              <a:t>right </a:t>
            </a:r>
            <a:r>
              <a:rPr spc="-5" dirty="0"/>
              <a:t>caller for </a:t>
            </a:r>
            <a:r>
              <a:rPr dirty="0"/>
              <a:t>your aligned  </a:t>
            </a:r>
            <a:r>
              <a:rPr spc="-5" dirty="0"/>
              <a:t>data</a:t>
            </a:r>
            <a:r>
              <a:rPr spc="-90" dirty="0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/>
          <p:nvPr/>
        </p:nvSpPr>
        <p:spPr>
          <a:xfrm>
            <a:off x="557213" y="2063687"/>
            <a:ext cx="2052742" cy="710089"/>
          </a:xfrm>
          <a:custGeom>
            <a:avLst/>
            <a:gdLst/>
            <a:ahLst/>
            <a:cxnLst/>
            <a:rect l="l" t="t" r="r" b="b"/>
            <a:pathLst>
              <a:path w="1894839" h="946785">
                <a:moveTo>
                  <a:pt x="1799717" y="0"/>
                </a:moveTo>
                <a:lnTo>
                  <a:pt x="94640" y="0"/>
                </a:lnTo>
                <a:lnTo>
                  <a:pt x="57800" y="7443"/>
                </a:lnTo>
                <a:lnTo>
                  <a:pt x="27717" y="27733"/>
                </a:lnTo>
                <a:lnTo>
                  <a:pt x="7436" y="57810"/>
                </a:lnTo>
                <a:lnTo>
                  <a:pt x="0" y="94614"/>
                </a:lnTo>
                <a:lnTo>
                  <a:pt x="0" y="851788"/>
                </a:lnTo>
                <a:lnTo>
                  <a:pt x="7436" y="888593"/>
                </a:lnTo>
                <a:lnTo>
                  <a:pt x="27717" y="918670"/>
                </a:lnTo>
                <a:lnTo>
                  <a:pt x="57800" y="938960"/>
                </a:lnTo>
                <a:lnTo>
                  <a:pt x="94640" y="946403"/>
                </a:lnTo>
                <a:lnTo>
                  <a:pt x="1799717" y="946403"/>
                </a:lnTo>
                <a:lnTo>
                  <a:pt x="1836521" y="938960"/>
                </a:lnTo>
                <a:lnTo>
                  <a:pt x="1866598" y="918670"/>
                </a:lnTo>
                <a:lnTo>
                  <a:pt x="1886888" y="888593"/>
                </a:lnTo>
                <a:lnTo>
                  <a:pt x="1894332" y="851788"/>
                </a:lnTo>
                <a:lnTo>
                  <a:pt x="1894332" y="94614"/>
                </a:lnTo>
                <a:lnTo>
                  <a:pt x="1886888" y="57810"/>
                </a:lnTo>
                <a:lnTo>
                  <a:pt x="1866598" y="27733"/>
                </a:lnTo>
                <a:lnTo>
                  <a:pt x="1836521" y="7443"/>
                </a:lnTo>
                <a:lnTo>
                  <a:pt x="179971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7213" y="2063687"/>
            <a:ext cx="2052742" cy="710089"/>
          </a:xfrm>
          <a:custGeom>
            <a:avLst/>
            <a:gdLst/>
            <a:ahLst/>
            <a:cxnLst/>
            <a:rect l="l" t="t" r="r" b="b"/>
            <a:pathLst>
              <a:path w="1894839" h="946785">
                <a:moveTo>
                  <a:pt x="0" y="94614"/>
                </a:moveTo>
                <a:lnTo>
                  <a:pt x="7436" y="57810"/>
                </a:lnTo>
                <a:lnTo>
                  <a:pt x="27717" y="27733"/>
                </a:lnTo>
                <a:lnTo>
                  <a:pt x="57800" y="7443"/>
                </a:lnTo>
                <a:lnTo>
                  <a:pt x="94640" y="0"/>
                </a:lnTo>
                <a:lnTo>
                  <a:pt x="1799717" y="0"/>
                </a:lnTo>
                <a:lnTo>
                  <a:pt x="1836521" y="7443"/>
                </a:lnTo>
                <a:lnTo>
                  <a:pt x="1866598" y="27733"/>
                </a:lnTo>
                <a:lnTo>
                  <a:pt x="1886888" y="57810"/>
                </a:lnTo>
                <a:lnTo>
                  <a:pt x="1894332" y="94614"/>
                </a:lnTo>
                <a:lnTo>
                  <a:pt x="1894332" y="851788"/>
                </a:lnTo>
                <a:lnTo>
                  <a:pt x="1886888" y="888593"/>
                </a:lnTo>
                <a:lnTo>
                  <a:pt x="1866598" y="918670"/>
                </a:lnTo>
                <a:lnTo>
                  <a:pt x="1836521" y="938960"/>
                </a:lnTo>
                <a:lnTo>
                  <a:pt x="1799717" y="946403"/>
                </a:lnTo>
                <a:lnTo>
                  <a:pt x="94640" y="946403"/>
                </a:lnTo>
                <a:lnTo>
                  <a:pt x="57800" y="938960"/>
                </a:lnTo>
                <a:lnTo>
                  <a:pt x="27717" y="918670"/>
                </a:lnTo>
                <a:lnTo>
                  <a:pt x="7436" y="888593"/>
                </a:lnTo>
                <a:lnTo>
                  <a:pt x="0" y="851788"/>
                </a:lnTo>
                <a:lnTo>
                  <a:pt x="0" y="9461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80322" y="2325910"/>
            <a:ext cx="180578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Experimental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Design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08580" y="1601153"/>
            <a:ext cx="820685" cy="816769"/>
          </a:xfrm>
          <a:custGeom>
            <a:avLst/>
            <a:gdLst/>
            <a:ahLst/>
            <a:cxnLst/>
            <a:rect l="l" t="t" r="r" b="b"/>
            <a:pathLst>
              <a:path w="757555" h="1089025">
                <a:moveTo>
                  <a:pt x="0" y="1089025"/>
                </a:moveTo>
                <a:lnTo>
                  <a:pt x="757555" y="0"/>
                </a:lnTo>
              </a:path>
            </a:pathLst>
          </a:custGeom>
          <a:ln w="25400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9953" y="1246442"/>
            <a:ext cx="2052742" cy="711041"/>
          </a:xfrm>
          <a:custGeom>
            <a:avLst/>
            <a:gdLst/>
            <a:ahLst/>
            <a:cxnLst/>
            <a:rect l="l" t="t" r="r" b="b"/>
            <a:pathLst>
              <a:path w="1894839" h="948055">
                <a:moveTo>
                  <a:pt x="1799589" y="0"/>
                </a:moveTo>
                <a:lnTo>
                  <a:pt x="94741" y="0"/>
                </a:lnTo>
                <a:lnTo>
                  <a:pt x="57864" y="7445"/>
                </a:lnTo>
                <a:lnTo>
                  <a:pt x="27749" y="27749"/>
                </a:lnTo>
                <a:lnTo>
                  <a:pt x="7445" y="57864"/>
                </a:lnTo>
                <a:lnTo>
                  <a:pt x="0" y="94741"/>
                </a:lnTo>
                <a:lnTo>
                  <a:pt x="0" y="853186"/>
                </a:lnTo>
                <a:lnTo>
                  <a:pt x="7445" y="890063"/>
                </a:lnTo>
                <a:lnTo>
                  <a:pt x="27749" y="920178"/>
                </a:lnTo>
                <a:lnTo>
                  <a:pt x="57864" y="940482"/>
                </a:lnTo>
                <a:lnTo>
                  <a:pt x="94741" y="947927"/>
                </a:lnTo>
                <a:lnTo>
                  <a:pt x="1799589" y="947927"/>
                </a:lnTo>
                <a:lnTo>
                  <a:pt x="1836467" y="940482"/>
                </a:lnTo>
                <a:lnTo>
                  <a:pt x="1866582" y="920178"/>
                </a:lnTo>
                <a:lnTo>
                  <a:pt x="1886886" y="890063"/>
                </a:lnTo>
                <a:lnTo>
                  <a:pt x="1894331" y="853186"/>
                </a:lnTo>
                <a:lnTo>
                  <a:pt x="1894331" y="94741"/>
                </a:lnTo>
                <a:lnTo>
                  <a:pt x="1886886" y="57864"/>
                </a:lnTo>
                <a:lnTo>
                  <a:pt x="1866582" y="27749"/>
                </a:lnTo>
                <a:lnTo>
                  <a:pt x="1836467" y="7445"/>
                </a:lnTo>
                <a:lnTo>
                  <a:pt x="179958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29953" y="1246442"/>
            <a:ext cx="2052742" cy="711041"/>
          </a:xfrm>
          <a:custGeom>
            <a:avLst/>
            <a:gdLst/>
            <a:ahLst/>
            <a:cxnLst/>
            <a:rect l="l" t="t" r="r" b="b"/>
            <a:pathLst>
              <a:path w="1894839" h="948055">
                <a:moveTo>
                  <a:pt x="0" y="94741"/>
                </a:moveTo>
                <a:lnTo>
                  <a:pt x="7445" y="57864"/>
                </a:lnTo>
                <a:lnTo>
                  <a:pt x="27749" y="27749"/>
                </a:lnTo>
                <a:lnTo>
                  <a:pt x="57864" y="7445"/>
                </a:lnTo>
                <a:lnTo>
                  <a:pt x="94741" y="0"/>
                </a:lnTo>
                <a:lnTo>
                  <a:pt x="1799589" y="0"/>
                </a:lnTo>
                <a:lnTo>
                  <a:pt x="1836467" y="7445"/>
                </a:lnTo>
                <a:lnTo>
                  <a:pt x="1866582" y="27749"/>
                </a:lnTo>
                <a:lnTo>
                  <a:pt x="1886886" y="57864"/>
                </a:lnTo>
                <a:lnTo>
                  <a:pt x="1894331" y="94741"/>
                </a:lnTo>
                <a:lnTo>
                  <a:pt x="1894331" y="853186"/>
                </a:lnTo>
                <a:lnTo>
                  <a:pt x="1886886" y="890063"/>
                </a:lnTo>
                <a:lnTo>
                  <a:pt x="1866582" y="920178"/>
                </a:lnTo>
                <a:lnTo>
                  <a:pt x="1836467" y="940482"/>
                </a:lnTo>
                <a:lnTo>
                  <a:pt x="1799589" y="947927"/>
                </a:lnTo>
                <a:lnTo>
                  <a:pt x="94741" y="947927"/>
                </a:lnTo>
                <a:lnTo>
                  <a:pt x="57864" y="940482"/>
                </a:lnTo>
                <a:lnTo>
                  <a:pt x="27749" y="920178"/>
                </a:lnTo>
                <a:lnTo>
                  <a:pt x="7445" y="890063"/>
                </a:lnTo>
                <a:lnTo>
                  <a:pt x="0" y="853186"/>
                </a:lnTo>
                <a:lnTo>
                  <a:pt x="0" y="9474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81867" y="1508950"/>
            <a:ext cx="154987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Constitutive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82145" y="1602296"/>
            <a:ext cx="820685" cy="0"/>
          </a:xfrm>
          <a:custGeom>
            <a:avLst/>
            <a:gdLst/>
            <a:ahLst/>
            <a:cxnLst/>
            <a:rect l="l" t="t" r="r" b="b"/>
            <a:pathLst>
              <a:path w="757554">
                <a:moveTo>
                  <a:pt x="0" y="0"/>
                </a:moveTo>
                <a:lnTo>
                  <a:pt x="757555" y="0"/>
                </a:lnTo>
              </a:path>
            </a:pathLst>
          </a:custGeom>
          <a:ln w="25908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02693" y="1246442"/>
            <a:ext cx="2050680" cy="711041"/>
          </a:xfrm>
          <a:custGeom>
            <a:avLst/>
            <a:gdLst/>
            <a:ahLst/>
            <a:cxnLst/>
            <a:rect l="l" t="t" r="r" b="b"/>
            <a:pathLst>
              <a:path w="1892934" h="948055">
                <a:moveTo>
                  <a:pt x="1798065" y="0"/>
                </a:moveTo>
                <a:lnTo>
                  <a:pt x="94741" y="0"/>
                </a:lnTo>
                <a:lnTo>
                  <a:pt x="57864" y="7445"/>
                </a:lnTo>
                <a:lnTo>
                  <a:pt x="27749" y="27749"/>
                </a:lnTo>
                <a:lnTo>
                  <a:pt x="7445" y="57864"/>
                </a:lnTo>
                <a:lnTo>
                  <a:pt x="0" y="94741"/>
                </a:lnTo>
                <a:lnTo>
                  <a:pt x="0" y="853186"/>
                </a:lnTo>
                <a:lnTo>
                  <a:pt x="7445" y="890063"/>
                </a:lnTo>
                <a:lnTo>
                  <a:pt x="27749" y="920178"/>
                </a:lnTo>
                <a:lnTo>
                  <a:pt x="57864" y="940482"/>
                </a:lnTo>
                <a:lnTo>
                  <a:pt x="94741" y="947927"/>
                </a:lnTo>
                <a:lnTo>
                  <a:pt x="1798065" y="947927"/>
                </a:lnTo>
                <a:lnTo>
                  <a:pt x="1834943" y="940482"/>
                </a:lnTo>
                <a:lnTo>
                  <a:pt x="1865058" y="920178"/>
                </a:lnTo>
                <a:lnTo>
                  <a:pt x="1885362" y="890063"/>
                </a:lnTo>
                <a:lnTo>
                  <a:pt x="1892807" y="853186"/>
                </a:lnTo>
                <a:lnTo>
                  <a:pt x="1892807" y="94741"/>
                </a:lnTo>
                <a:lnTo>
                  <a:pt x="1885362" y="57864"/>
                </a:lnTo>
                <a:lnTo>
                  <a:pt x="1865058" y="27749"/>
                </a:lnTo>
                <a:lnTo>
                  <a:pt x="1834943" y="7445"/>
                </a:lnTo>
                <a:lnTo>
                  <a:pt x="179806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02693" y="1246442"/>
            <a:ext cx="2050680" cy="711041"/>
          </a:xfrm>
          <a:custGeom>
            <a:avLst/>
            <a:gdLst/>
            <a:ahLst/>
            <a:cxnLst/>
            <a:rect l="l" t="t" r="r" b="b"/>
            <a:pathLst>
              <a:path w="1892934" h="948055">
                <a:moveTo>
                  <a:pt x="0" y="94741"/>
                </a:moveTo>
                <a:lnTo>
                  <a:pt x="7445" y="57864"/>
                </a:lnTo>
                <a:lnTo>
                  <a:pt x="27749" y="27749"/>
                </a:lnTo>
                <a:lnTo>
                  <a:pt x="57864" y="7445"/>
                </a:lnTo>
                <a:lnTo>
                  <a:pt x="94741" y="0"/>
                </a:lnTo>
                <a:lnTo>
                  <a:pt x="1798065" y="0"/>
                </a:lnTo>
                <a:lnTo>
                  <a:pt x="1834943" y="7445"/>
                </a:lnTo>
                <a:lnTo>
                  <a:pt x="1865058" y="27749"/>
                </a:lnTo>
                <a:lnTo>
                  <a:pt x="1885362" y="57864"/>
                </a:lnTo>
                <a:lnTo>
                  <a:pt x="1892807" y="94741"/>
                </a:lnTo>
                <a:lnTo>
                  <a:pt x="1892807" y="853186"/>
                </a:lnTo>
                <a:lnTo>
                  <a:pt x="1885362" y="890063"/>
                </a:lnTo>
                <a:lnTo>
                  <a:pt x="1865058" y="920178"/>
                </a:lnTo>
                <a:lnTo>
                  <a:pt x="1834943" y="940482"/>
                </a:lnTo>
                <a:lnTo>
                  <a:pt x="1798065" y="947927"/>
                </a:lnTo>
                <a:lnTo>
                  <a:pt x="94741" y="947927"/>
                </a:lnTo>
                <a:lnTo>
                  <a:pt x="57864" y="940482"/>
                </a:lnTo>
                <a:lnTo>
                  <a:pt x="27749" y="920178"/>
                </a:lnTo>
                <a:lnTo>
                  <a:pt x="7445" y="890063"/>
                </a:lnTo>
                <a:lnTo>
                  <a:pt x="0" y="853186"/>
                </a:lnTo>
                <a:lnTo>
                  <a:pt x="0" y="9474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348232" y="1301782"/>
            <a:ext cx="1959187" cy="7775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65"/>
              </a:lnSpc>
            </a:pP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GATK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HC*, </a:t>
            </a:r>
            <a:r>
              <a:rPr sz="1400" spc="-30" dirty="0">
                <a:solidFill>
                  <a:srgbClr val="C4BC96"/>
                </a:solidFill>
                <a:latin typeface="Arial"/>
                <a:cs typeface="Arial"/>
              </a:rPr>
              <a:t>GATK</a:t>
            </a:r>
            <a:r>
              <a:rPr sz="1400" spc="-55" dirty="0">
                <a:solidFill>
                  <a:srgbClr val="C4BC9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4BC96"/>
                </a:solidFill>
                <a:latin typeface="Arial"/>
                <a:cs typeface="Arial"/>
              </a:rPr>
              <a:t>UG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endParaRPr sz="1400">
              <a:latin typeface="Arial"/>
              <a:cs typeface="Arial"/>
            </a:endParaRPr>
          </a:p>
          <a:p>
            <a:pPr marL="88900" marR="81280" algn="ctr">
              <a:lnSpc>
                <a:spcPct val="86100"/>
              </a:lnSpc>
              <a:spcBef>
                <a:spcPts val="120"/>
              </a:spcBef>
            </a:pPr>
            <a:r>
              <a:rPr sz="1400" spc="-15" dirty="0">
                <a:solidFill>
                  <a:srgbClr val="CCC1DA"/>
                </a:solidFill>
                <a:latin typeface="Arial"/>
                <a:cs typeface="Arial"/>
              </a:rPr>
              <a:t>VarScan2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4BC96"/>
                </a:solidFill>
                <a:latin typeface="Arial"/>
                <a:cs typeface="Arial"/>
              </a:rPr>
              <a:t>samtools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  </a:t>
            </a:r>
            <a:r>
              <a:rPr sz="1400" spc="-5" dirty="0">
                <a:solidFill>
                  <a:srgbClr val="CCC1DA"/>
                </a:solidFill>
                <a:latin typeface="Arial"/>
                <a:cs typeface="Arial"/>
              </a:rPr>
              <a:t>varDict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400" dirty="0">
                <a:solidFill>
                  <a:srgbClr val="F9C090"/>
                </a:solidFill>
                <a:latin typeface="Arial"/>
                <a:cs typeface="Arial"/>
              </a:rPr>
              <a:t>Platypus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  </a:t>
            </a:r>
            <a:r>
              <a:rPr sz="1400" spc="-5" dirty="0">
                <a:solidFill>
                  <a:srgbClr val="C4BC96"/>
                </a:solidFill>
                <a:latin typeface="Arial"/>
                <a:cs typeface="Arial"/>
              </a:rPr>
              <a:t>Freebayes</a:t>
            </a:r>
            <a:r>
              <a:rPr sz="1400" spc="330" dirty="0">
                <a:solidFill>
                  <a:srgbClr val="C4BC96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09406" y="2418397"/>
            <a:ext cx="820685" cy="0"/>
          </a:xfrm>
          <a:custGeom>
            <a:avLst/>
            <a:gdLst/>
            <a:ahLst/>
            <a:cxnLst/>
            <a:rect l="l" t="t" r="r" b="b"/>
            <a:pathLst>
              <a:path w="757555">
                <a:moveTo>
                  <a:pt x="0" y="0"/>
                </a:moveTo>
                <a:lnTo>
                  <a:pt x="757555" y="0"/>
                </a:lnTo>
              </a:path>
            </a:pathLst>
          </a:custGeom>
          <a:ln w="25908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29953" y="2063687"/>
            <a:ext cx="2052742" cy="710089"/>
          </a:xfrm>
          <a:custGeom>
            <a:avLst/>
            <a:gdLst/>
            <a:ahLst/>
            <a:cxnLst/>
            <a:rect l="l" t="t" r="r" b="b"/>
            <a:pathLst>
              <a:path w="1894839" h="946785">
                <a:moveTo>
                  <a:pt x="1799716" y="0"/>
                </a:moveTo>
                <a:lnTo>
                  <a:pt x="94614" y="0"/>
                </a:lnTo>
                <a:lnTo>
                  <a:pt x="57810" y="7443"/>
                </a:lnTo>
                <a:lnTo>
                  <a:pt x="27733" y="27733"/>
                </a:lnTo>
                <a:lnTo>
                  <a:pt x="7443" y="57810"/>
                </a:lnTo>
                <a:lnTo>
                  <a:pt x="0" y="94614"/>
                </a:lnTo>
                <a:lnTo>
                  <a:pt x="0" y="851788"/>
                </a:lnTo>
                <a:lnTo>
                  <a:pt x="7443" y="888593"/>
                </a:lnTo>
                <a:lnTo>
                  <a:pt x="27733" y="918670"/>
                </a:lnTo>
                <a:lnTo>
                  <a:pt x="57810" y="938960"/>
                </a:lnTo>
                <a:lnTo>
                  <a:pt x="94614" y="946403"/>
                </a:lnTo>
                <a:lnTo>
                  <a:pt x="1799716" y="946403"/>
                </a:lnTo>
                <a:lnTo>
                  <a:pt x="1836521" y="938960"/>
                </a:lnTo>
                <a:lnTo>
                  <a:pt x="1866598" y="918670"/>
                </a:lnTo>
                <a:lnTo>
                  <a:pt x="1886888" y="888593"/>
                </a:lnTo>
                <a:lnTo>
                  <a:pt x="1894331" y="851788"/>
                </a:lnTo>
                <a:lnTo>
                  <a:pt x="1894331" y="94614"/>
                </a:lnTo>
                <a:lnTo>
                  <a:pt x="1886888" y="57810"/>
                </a:lnTo>
                <a:lnTo>
                  <a:pt x="1866598" y="27733"/>
                </a:lnTo>
                <a:lnTo>
                  <a:pt x="1836521" y="7443"/>
                </a:lnTo>
                <a:lnTo>
                  <a:pt x="1799716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29953" y="2063687"/>
            <a:ext cx="2052742" cy="710089"/>
          </a:xfrm>
          <a:custGeom>
            <a:avLst/>
            <a:gdLst/>
            <a:ahLst/>
            <a:cxnLst/>
            <a:rect l="l" t="t" r="r" b="b"/>
            <a:pathLst>
              <a:path w="1894839" h="946785">
                <a:moveTo>
                  <a:pt x="0" y="94614"/>
                </a:moveTo>
                <a:lnTo>
                  <a:pt x="7443" y="57810"/>
                </a:lnTo>
                <a:lnTo>
                  <a:pt x="27733" y="27733"/>
                </a:lnTo>
                <a:lnTo>
                  <a:pt x="57810" y="7443"/>
                </a:lnTo>
                <a:lnTo>
                  <a:pt x="94614" y="0"/>
                </a:lnTo>
                <a:lnTo>
                  <a:pt x="1799716" y="0"/>
                </a:lnTo>
                <a:lnTo>
                  <a:pt x="1836521" y="7443"/>
                </a:lnTo>
                <a:lnTo>
                  <a:pt x="1866598" y="27733"/>
                </a:lnTo>
                <a:lnTo>
                  <a:pt x="1886888" y="57810"/>
                </a:lnTo>
                <a:lnTo>
                  <a:pt x="1894331" y="94614"/>
                </a:lnTo>
                <a:lnTo>
                  <a:pt x="1894331" y="851788"/>
                </a:lnTo>
                <a:lnTo>
                  <a:pt x="1886888" y="888593"/>
                </a:lnTo>
                <a:lnTo>
                  <a:pt x="1866598" y="918670"/>
                </a:lnTo>
                <a:lnTo>
                  <a:pt x="1836521" y="938960"/>
                </a:lnTo>
                <a:lnTo>
                  <a:pt x="1799716" y="946403"/>
                </a:lnTo>
                <a:lnTo>
                  <a:pt x="94614" y="946403"/>
                </a:lnTo>
                <a:lnTo>
                  <a:pt x="57810" y="938960"/>
                </a:lnTo>
                <a:lnTo>
                  <a:pt x="27733" y="918670"/>
                </a:lnTo>
                <a:lnTo>
                  <a:pt x="7443" y="888593"/>
                </a:lnTo>
                <a:lnTo>
                  <a:pt x="0" y="851788"/>
                </a:lnTo>
                <a:lnTo>
                  <a:pt x="0" y="9461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837062" y="2325910"/>
            <a:ext cx="124169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Somatic</a:t>
            </a:r>
            <a:r>
              <a:rPr sz="1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study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82145" y="2418397"/>
            <a:ext cx="820685" cy="0"/>
          </a:xfrm>
          <a:custGeom>
            <a:avLst/>
            <a:gdLst/>
            <a:ahLst/>
            <a:cxnLst/>
            <a:rect l="l" t="t" r="r" b="b"/>
            <a:pathLst>
              <a:path w="757554">
                <a:moveTo>
                  <a:pt x="0" y="0"/>
                </a:moveTo>
                <a:lnTo>
                  <a:pt x="757555" y="0"/>
                </a:lnTo>
              </a:path>
            </a:pathLst>
          </a:custGeom>
          <a:ln w="25908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02693" y="2063687"/>
            <a:ext cx="2050680" cy="710089"/>
          </a:xfrm>
          <a:custGeom>
            <a:avLst/>
            <a:gdLst/>
            <a:ahLst/>
            <a:cxnLst/>
            <a:rect l="l" t="t" r="r" b="b"/>
            <a:pathLst>
              <a:path w="1892934" h="946785">
                <a:moveTo>
                  <a:pt x="1798193" y="0"/>
                </a:moveTo>
                <a:lnTo>
                  <a:pt x="94614" y="0"/>
                </a:lnTo>
                <a:lnTo>
                  <a:pt x="57810" y="7443"/>
                </a:lnTo>
                <a:lnTo>
                  <a:pt x="27733" y="27733"/>
                </a:lnTo>
                <a:lnTo>
                  <a:pt x="7443" y="57810"/>
                </a:lnTo>
                <a:lnTo>
                  <a:pt x="0" y="94614"/>
                </a:lnTo>
                <a:lnTo>
                  <a:pt x="0" y="851788"/>
                </a:lnTo>
                <a:lnTo>
                  <a:pt x="7443" y="888593"/>
                </a:lnTo>
                <a:lnTo>
                  <a:pt x="27733" y="918670"/>
                </a:lnTo>
                <a:lnTo>
                  <a:pt x="57810" y="938960"/>
                </a:lnTo>
                <a:lnTo>
                  <a:pt x="94614" y="946403"/>
                </a:lnTo>
                <a:lnTo>
                  <a:pt x="1798193" y="946403"/>
                </a:lnTo>
                <a:lnTo>
                  <a:pt x="1834997" y="938960"/>
                </a:lnTo>
                <a:lnTo>
                  <a:pt x="1865074" y="918670"/>
                </a:lnTo>
                <a:lnTo>
                  <a:pt x="1885364" y="888593"/>
                </a:lnTo>
                <a:lnTo>
                  <a:pt x="1892807" y="851788"/>
                </a:lnTo>
                <a:lnTo>
                  <a:pt x="1892807" y="94614"/>
                </a:lnTo>
                <a:lnTo>
                  <a:pt x="1885364" y="57810"/>
                </a:lnTo>
                <a:lnTo>
                  <a:pt x="1865074" y="27733"/>
                </a:lnTo>
                <a:lnTo>
                  <a:pt x="1834997" y="7443"/>
                </a:lnTo>
                <a:lnTo>
                  <a:pt x="179819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02693" y="2063687"/>
            <a:ext cx="2050680" cy="710089"/>
          </a:xfrm>
          <a:custGeom>
            <a:avLst/>
            <a:gdLst/>
            <a:ahLst/>
            <a:cxnLst/>
            <a:rect l="l" t="t" r="r" b="b"/>
            <a:pathLst>
              <a:path w="1892934" h="946785">
                <a:moveTo>
                  <a:pt x="0" y="94614"/>
                </a:moveTo>
                <a:lnTo>
                  <a:pt x="7443" y="57810"/>
                </a:lnTo>
                <a:lnTo>
                  <a:pt x="27733" y="27733"/>
                </a:lnTo>
                <a:lnTo>
                  <a:pt x="57810" y="7443"/>
                </a:lnTo>
                <a:lnTo>
                  <a:pt x="94614" y="0"/>
                </a:lnTo>
                <a:lnTo>
                  <a:pt x="1798193" y="0"/>
                </a:lnTo>
                <a:lnTo>
                  <a:pt x="1834997" y="7443"/>
                </a:lnTo>
                <a:lnTo>
                  <a:pt x="1865074" y="27733"/>
                </a:lnTo>
                <a:lnTo>
                  <a:pt x="1885364" y="57810"/>
                </a:lnTo>
                <a:lnTo>
                  <a:pt x="1892807" y="94614"/>
                </a:lnTo>
                <a:lnTo>
                  <a:pt x="1892807" y="851788"/>
                </a:lnTo>
                <a:lnTo>
                  <a:pt x="1885364" y="888593"/>
                </a:lnTo>
                <a:lnTo>
                  <a:pt x="1865074" y="918670"/>
                </a:lnTo>
                <a:lnTo>
                  <a:pt x="1834997" y="938960"/>
                </a:lnTo>
                <a:lnTo>
                  <a:pt x="1798193" y="946403"/>
                </a:lnTo>
                <a:lnTo>
                  <a:pt x="94614" y="946403"/>
                </a:lnTo>
                <a:lnTo>
                  <a:pt x="57810" y="938960"/>
                </a:lnTo>
                <a:lnTo>
                  <a:pt x="27733" y="918670"/>
                </a:lnTo>
                <a:lnTo>
                  <a:pt x="7443" y="888593"/>
                </a:lnTo>
                <a:lnTo>
                  <a:pt x="0" y="851788"/>
                </a:lnTo>
                <a:lnTo>
                  <a:pt x="0" y="9461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333373" y="2210753"/>
            <a:ext cx="1990830" cy="5616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2540" algn="ctr">
              <a:lnSpc>
                <a:spcPts val="1450"/>
              </a:lnSpc>
            </a:pPr>
            <a:r>
              <a:rPr sz="1400" spc="-20" dirty="0">
                <a:solidFill>
                  <a:srgbClr val="FFFFFF"/>
                </a:solidFill>
                <a:latin typeface="Arial"/>
                <a:cs typeface="Arial"/>
              </a:rPr>
              <a:t>MuTecT2*, </a:t>
            </a:r>
            <a:r>
              <a:rPr sz="1400" spc="-15" dirty="0">
                <a:solidFill>
                  <a:srgbClr val="CCC1DA"/>
                </a:solidFill>
                <a:latin typeface="Arial"/>
                <a:cs typeface="Arial"/>
              </a:rPr>
              <a:t>VarScan2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,  </a:t>
            </a:r>
            <a:r>
              <a:rPr sz="1400" dirty="0">
                <a:solidFill>
                  <a:srgbClr val="C4BC96"/>
                </a:solidFill>
                <a:latin typeface="Arial"/>
                <a:cs typeface="Arial"/>
              </a:rPr>
              <a:t>Strelka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4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C4BC96"/>
                </a:solidFill>
                <a:latin typeface="Arial"/>
                <a:cs typeface="Arial"/>
              </a:rPr>
              <a:t>SomaticSniper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440"/>
              </a:lnSpc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08580" y="2417922"/>
            <a:ext cx="820685" cy="816769"/>
          </a:xfrm>
          <a:custGeom>
            <a:avLst/>
            <a:gdLst/>
            <a:ahLst/>
            <a:cxnLst/>
            <a:rect l="l" t="t" r="r" b="b"/>
            <a:pathLst>
              <a:path w="757555" h="1089025">
                <a:moveTo>
                  <a:pt x="0" y="0"/>
                </a:moveTo>
                <a:lnTo>
                  <a:pt x="757555" y="1088897"/>
                </a:lnTo>
              </a:path>
            </a:pathLst>
          </a:custGeom>
          <a:ln w="25400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29953" y="2879788"/>
            <a:ext cx="2052742" cy="711041"/>
          </a:xfrm>
          <a:custGeom>
            <a:avLst/>
            <a:gdLst/>
            <a:ahLst/>
            <a:cxnLst/>
            <a:rect l="l" t="t" r="r" b="b"/>
            <a:pathLst>
              <a:path w="1894839" h="948054">
                <a:moveTo>
                  <a:pt x="1799589" y="0"/>
                </a:moveTo>
                <a:lnTo>
                  <a:pt x="94741" y="0"/>
                </a:lnTo>
                <a:lnTo>
                  <a:pt x="57864" y="7445"/>
                </a:lnTo>
                <a:lnTo>
                  <a:pt x="27749" y="27749"/>
                </a:lnTo>
                <a:lnTo>
                  <a:pt x="7445" y="57864"/>
                </a:lnTo>
                <a:lnTo>
                  <a:pt x="0" y="94741"/>
                </a:lnTo>
                <a:lnTo>
                  <a:pt x="0" y="853185"/>
                </a:lnTo>
                <a:lnTo>
                  <a:pt x="7445" y="890063"/>
                </a:lnTo>
                <a:lnTo>
                  <a:pt x="27749" y="920178"/>
                </a:lnTo>
                <a:lnTo>
                  <a:pt x="57864" y="940482"/>
                </a:lnTo>
                <a:lnTo>
                  <a:pt x="94741" y="947927"/>
                </a:lnTo>
                <a:lnTo>
                  <a:pt x="1799589" y="947927"/>
                </a:lnTo>
                <a:lnTo>
                  <a:pt x="1836467" y="940482"/>
                </a:lnTo>
                <a:lnTo>
                  <a:pt x="1866582" y="920178"/>
                </a:lnTo>
                <a:lnTo>
                  <a:pt x="1886886" y="890063"/>
                </a:lnTo>
                <a:lnTo>
                  <a:pt x="1894331" y="853185"/>
                </a:lnTo>
                <a:lnTo>
                  <a:pt x="1894331" y="94741"/>
                </a:lnTo>
                <a:lnTo>
                  <a:pt x="1886886" y="57864"/>
                </a:lnTo>
                <a:lnTo>
                  <a:pt x="1866582" y="27749"/>
                </a:lnTo>
                <a:lnTo>
                  <a:pt x="1836467" y="7445"/>
                </a:lnTo>
                <a:lnTo>
                  <a:pt x="1799589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29953" y="2879788"/>
            <a:ext cx="2052742" cy="711041"/>
          </a:xfrm>
          <a:custGeom>
            <a:avLst/>
            <a:gdLst/>
            <a:ahLst/>
            <a:cxnLst/>
            <a:rect l="l" t="t" r="r" b="b"/>
            <a:pathLst>
              <a:path w="1894839" h="948054">
                <a:moveTo>
                  <a:pt x="0" y="94741"/>
                </a:moveTo>
                <a:lnTo>
                  <a:pt x="7445" y="57864"/>
                </a:lnTo>
                <a:lnTo>
                  <a:pt x="27749" y="27749"/>
                </a:lnTo>
                <a:lnTo>
                  <a:pt x="57864" y="7445"/>
                </a:lnTo>
                <a:lnTo>
                  <a:pt x="94741" y="0"/>
                </a:lnTo>
                <a:lnTo>
                  <a:pt x="1799589" y="0"/>
                </a:lnTo>
                <a:lnTo>
                  <a:pt x="1836467" y="7445"/>
                </a:lnTo>
                <a:lnTo>
                  <a:pt x="1866582" y="27749"/>
                </a:lnTo>
                <a:lnTo>
                  <a:pt x="1886886" y="57864"/>
                </a:lnTo>
                <a:lnTo>
                  <a:pt x="1894331" y="94741"/>
                </a:lnTo>
                <a:lnTo>
                  <a:pt x="1894331" y="853185"/>
                </a:lnTo>
                <a:lnTo>
                  <a:pt x="1886886" y="890063"/>
                </a:lnTo>
                <a:lnTo>
                  <a:pt x="1866582" y="920178"/>
                </a:lnTo>
                <a:lnTo>
                  <a:pt x="1836467" y="940482"/>
                </a:lnTo>
                <a:lnTo>
                  <a:pt x="1799589" y="947927"/>
                </a:lnTo>
                <a:lnTo>
                  <a:pt x="94741" y="947927"/>
                </a:lnTo>
                <a:lnTo>
                  <a:pt x="57864" y="940482"/>
                </a:lnTo>
                <a:lnTo>
                  <a:pt x="27749" y="920178"/>
                </a:lnTo>
                <a:lnTo>
                  <a:pt x="7445" y="890063"/>
                </a:lnTo>
                <a:lnTo>
                  <a:pt x="0" y="853185"/>
                </a:lnTo>
                <a:lnTo>
                  <a:pt x="0" y="9474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230275" y="3142678"/>
            <a:ext cx="44989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rios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482145" y="3235643"/>
            <a:ext cx="820685" cy="0"/>
          </a:xfrm>
          <a:custGeom>
            <a:avLst/>
            <a:gdLst/>
            <a:ahLst/>
            <a:cxnLst/>
            <a:rect l="l" t="t" r="r" b="b"/>
            <a:pathLst>
              <a:path w="757554">
                <a:moveTo>
                  <a:pt x="0" y="0"/>
                </a:moveTo>
                <a:lnTo>
                  <a:pt x="757555" y="0"/>
                </a:lnTo>
              </a:path>
            </a:pathLst>
          </a:custGeom>
          <a:ln w="25908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02693" y="2879788"/>
            <a:ext cx="2050680" cy="711041"/>
          </a:xfrm>
          <a:custGeom>
            <a:avLst/>
            <a:gdLst/>
            <a:ahLst/>
            <a:cxnLst/>
            <a:rect l="l" t="t" r="r" b="b"/>
            <a:pathLst>
              <a:path w="1892934" h="948054">
                <a:moveTo>
                  <a:pt x="1798065" y="0"/>
                </a:moveTo>
                <a:lnTo>
                  <a:pt x="94741" y="0"/>
                </a:lnTo>
                <a:lnTo>
                  <a:pt x="57864" y="7445"/>
                </a:lnTo>
                <a:lnTo>
                  <a:pt x="27749" y="27749"/>
                </a:lnTo>
                <a:lnTo>
                  <a:pt x="7445" y="57864"/>
                </a:lnTo>
                <a:lnTo>
                  <a:pt x="0" y="94741"/>
                </a:lnTo>
                <a:lnTo>
                  <a:pt x="0" y="853185"/>
                </a:lnTo>
                <a:lnTo>
                  <a:pt x="7445" y="890063"/>
                </a:lnTo>
                <a:lnTo>
                  <a:pt x="27749" y="920178"/>
                </a:lnTo>
                <a:lnTo>
                  <a:pt x="57864" y="940482"/>
                </a:lnTo>
                <a:lnTo>
                  <a:pt x="94741" y="947927"/>
                </a:lnTo>
                <a:lnTo>
                  <a:pt x="1798065" y="947927"/>
                </a:lnTo>
                <a:lnTo>
                  <a:pt x="1834943" y="940482"/>
                </a:lnTo>
                <a:lnTo>
                  <a:pt x="1865058" y="920178"/>
                </a:lnTo>
                <a:lnTo>
                  <a:pt x="1885362" y="890063"/>
                </a:lnTo>
                <a:lnTo>
                  <a:pt x="1892807" y="853185"/>
                </a:lnTo>
                <a:lnTo>
                  <a:pt x="1892807" y="94741"/>
                </a:lnTo>
                <a:lnTo>
                  <a:pt x="1885362" y="57864"/>
                </a:lnTo>
                <a:lnTo>
                  <a:pt x="1865058" y="27749"/>
                </a:lnTo>
                <a:lnTo>
                  <a:pt x="1834943" y="7445"/>
                </a:lnTo>
                <a:lnTo>
                  <a:pt x="179806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02693" y="2879788"/>
            <a:ext cx="2050680" cy="711041"/>
          </a:xfrm>
          <a:custGeom>
            <a:avLst/>
            <a:gdLst/>
            <a:ahLst/>
            <a:cxnLst/>
            <a:rect l="l" t="t" r="r" b="b"/>
            <a:pathLst>
              <a:path w="1892934" h="948054">
                <a:moveTo>
                  <a:pt x="0" y="94741"/>
                </a:moveTo>
                <a:lnTo>
                  <a:pt x="7445" y="57864"/>
                </a:lnTo>
                <a:lnTo>
                  <a:pt x="27749" y="27749"/>
                </a:lnTo>
                <a:lnTo>
                  <a:pt x="57864" y="7445"/>
                </a:lnTo>
                <a:lnTo>
                  <a:pt x="94741" y="0"/>
                </a:lnTo>
                <a:lnTo>
                  <a:pt x="1798065" y="0"/>
                </a:lnTo>
                <a:lnTo>
                  <a:pt x="1834943" y="7445"/>
                </a:lnTo>
                <a:lnTo>
                  <a:pt x="1865058" y="27749"/>
                </a:lnTo>
                <a:lnTo>
                  <a:pt x="1885362" y="57864"/>
                </a:lnTo>
                <a:lnTo>
                  <a:pt x="1892807" y="94741"/>
                </a:lnTo>
                <a:lnTo>
                  <a:pt x="1892807" y="853185"/>
                </a:lnTo>
                <a:lnTo>
                  <a:pt x="1885362" y="890063"/>
                </a:lnTo>
                <a:lnTo>
                  <a:pt x="1865058" y="920178"/>
                </a:lnTo>
                <a:lnTo>
                  <a:pt x="1834943" y="940482"/>
                </a:lnTo>
                <a:lnTo>
                  <a:pt x="1798065" y="947927"/>
                </a:lnTo>
                <a:lnTo>
                  <a:pt x="94741" y="947927"/>
                </a:lnTo>
                <a:lnTo>
                  <a:pt x="57864" y="940482"/>
                </a:lnTo>
                <a:lnTo>
                  <a:pt x="27749" y="920178"/>
                </a:lnTo>
                <a:lnTo>
                  <a:pt x="7445" y="890063"/>
                </a:lnTo>
                <a:lnTo>
                  <a:pt x="0" y="853185"/>
                </a:lnTo>
                <a:lnTo>
                  <a:pt x="0" y="9474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354837" y="3073718"/>
            <a:ext cx="1947492" cy="40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65"/>
              </a:lnSpc>
            </a:pPr>
            <a:r>
              <a:rPr sz="1400" spc="-30" dirty="0">
                <a:solidFill>
                  <a:srgbClr val="FFFFFF"/>
                </a:solidFill>
                <a:latin typeface="Arial"/>
                <a:cs typeface="Arial"/>
              </a:rPr>
              <a:t>GATK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HC*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(</a:t>
            </a:r>
            <a:r>
              <a:rPr sz="1400" spc="-5" dirty="0">
                <a:solidFill>
                  <a:srgbClr val="C4BC96"/>
                </a:solidFill>
                <a:latin typeface="Arial"/>
                <a:cs typeface="Arial"/>
              </a:rPr>
              <a:t>mirTrios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)*,</a:t>
            </a:r>
            <a:endParaRPr sz="1400">
              <a:latin typeface="Arial"/>
              <a:cs typeface="Arial"/>
            </a:endParaRPr>
          </a:p>
          <a:p>
            <a:pPr marL="59690">
              <a:lnSpc>
                <a:spcPts val="1565"/>
              </a:lnSpc>
            </a:pPr>
            <a:r>
              <a:rPr sz="1400" spc="-15" dirty="0">
                <a:solidFill>
                  <a:srgbClr val="CCC1DA"/>
                </a:solidFill>
                <a:latin typeface="Arial"/>
                <a:cs typeface="Arial"/>
              </a:rPr>
              <a:t>VarScan2</a:t>
            </a:r>
            <a:r>
              <a:rPr sz="1400" spc="-15" dirty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sz="1400" dirty="0">
                <a:solidFill>
                  <a:srgbClr val="F9C090"/>
                </a:solidFill>
                <a:latin typeface="Arial"/>
                <a:cs typeface="Arial"/>
              </a:rPr>
              <a:t>Scalpel</a:t>
            </a:r>
            <a:r>
              <a:rPr sz="1400" spc="-60" dirty="0">
                <a:solidFill>
                  <a:srgbClr val="F9C09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31</a:t>
            </a:fld>
            <a:endParaRPr dirty="0"/>
          </a:p>
        </p:txBody>
      </p:sp>
      <p:sp>
        <p:nvSpPr>
          <p:cNvPr id="30" name="object 30"/>
          <p:cNvSpPr txBox="1"/>
          <p:nvPr/>
        </p:nvSpPr>
        <p:spPr>
          <a:xfrm>
            <a:off x="8730901" y="1537144"/>
            <a:ext cx="988535" cy="2462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* Note:  </a:t>
            </a:r>
            <a:r>
              <a:rPr sz="1600" spc="-35" dirty="0">
                <a:latin typeface="Arial"/>
                <a:cs typeface="Arial"/>
              </a:rPr>
              <a:t>GATK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HC</a:t>
            </a:r>
            <a:endParaRPr sz="1600">
              <a:latin typeface="Arial"/>
              <a:cs typeface="Arial"/>
            </a:endParaRPr>
          </a:p>
          <a:p>
            <a:pPr marL="12700" marR="3365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engine  uses de-  novo  assemb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y  and a  hidden  Markov  model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8200" y="5181600"/>
            <a:ext cx="767302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30" dirty="0">
                <a:latin typeface="Arial"/>
                <a:cs typeface="Arial"/>
              </a:rPr>
              <a:t>Type </a:t>
            </a:r>
            <a:r>
              <a:rPr sz="1600" spc="-5" dirty="0">
                <a:latin typeface="Arial"/>
                <a:cs typeface="Arial"/>
              </a:rPr>
              <a:t>of algorithm for SNV calling: </a:t>
            </a:r>
            <a:r>
              <a:rPr sz="1600" spc="-5" dirty="0">
                <a:solidFill>
                  <a:srgbClr val="5F497A"/>
                </a:solidFill>
                <a:latin typeface="Arial"/>
                <a:cs typeface="Arial"/>
              </a:rPr>
              <a:t>Heuristic</a:t>
            </a:r>
            <a:r>
              <a:rPr sz="1600" spc="-5" dirty="0">
                <a:latin typeface="Arial"/>
                <a:cs typeface="Arial"/>
              </a:rPr>
              <a:t>, </a:t>
            </a:r>
            <a:r>
              <a:rPr sz="1600" spc="-5" dirty="0">
                <a:solidFill>
                  <a:srgbClr val="938953"/>
                </a:solidFill>
                <a:latin typeface="Arial"/>
                <a:cs typeface="Arial"/>
              </a:rPr>
              <a:t>Statistical </a:t>
            </a:r>
            <a:r>
              <a:rPr sz="1600" dirty="0">
                <a:solidFill>
                  <a:srgbClr val="938953"/>
                </a:solidFill>
                <a:latin typeface="Arial"/>
                <a:cs typeface="Arial"/>
              </a:rPr>
              <a:t>Model</a:t>
            </a:r>
            <a:r>
              <a:rPr sz="1600" dirty="0">
                <a:latin typeface="Arial"/>
                <a:cs typeface="Arial"/>
              </a:rPr>
              <a:t>,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E36C09"/>
                </a:solidFill>
                <a:latin typeface="Arial"/>
                <a:cs typeface="Arial"/>
              </a:rPr>
              <a:t>Assembly-based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283939"/>
            <a:ext cx="874479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How to find </a:t>
            </a:r>
            <a:r>
              <a:rPr spc="-5" dirty="0"/>
              <a:t>the </a:t>
            </a:r>
            <a:r>
              <a:rPr dirty="0"/>
              <a:t>right </a:t>
            </a:r>
            <a:r>
              <a:rPr spc="-5" dirty="0"/>
              <a:t>caller for </a:t>
            </a:r>
            <a:r>
              <a:rPr dirty="0"/>
              <a:t>your aligned  </a:t>
            </a:r>
            <a:r>
              <a:rPr spc="-5" dirty="0"/>
              <a:t>data</a:t>
            </a:r>
            <a:r>
              <a:rPr spc="-90" dirty="0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/>
          <p:nvPr/>
        </p:nvSpPr>
        <p:spPr>
          <a:xfrm>
            <a:off x="745427" y="2087689"/>
            <a:ext cx="1920663" cy="664369"/>
          </a:xfrm>
          <a:custGeom>
            <a:avLst/>
            <a:gdLst/>
            <a:ahLst/>
            <a:cxnLst/>
            <a:rect l="l" t="t" r="r" b="b"/>
            <a:pathLst>
              <a:path w="1772920" h="885825">
                <a:moveTo>
                  <a:pt x="1683893" y="0"/>
                </a:moveTo>
                <a:lnTo>
                  <a:pt x="88544" y="0"/>
                </a:lnTo>
                <a:lnTo>
                  <a:pt x="54076" y="6955"/>
                </a:lnTo>
                <a:lnTo>
                  <a:pt x="25931" y="25923"/>
                </a:lnTo>
                <a:lnTo>
                  <a:pt x="6957" y="54060"/>
                </a:lnTo>
                <a:lnTo>
                  <a:pt x="0" y="88518"/>
                </a:lnTo>
                <a:lnTo>
                  <a:pt x="0" y="796925"/>
                </a:lnTo>
                <a:lnTo>
                  <a:pt x="6957" y="831383"/>
                </a:lnTo>
                <a:lnTo>
                  <a:pt x="25931" y="859520"/>
                </a:lnTo>
                <a:lnTo>
                  <a:pt x="54076" y="878488"/>
                </a:lnTo>
                <a:lnTo>
                  <a:pt x="88544" y="885444"/>
                </a:lnTo>
                <a:lnTo>
                  <a:pt x="1683893" y="885444"/>
                </a:lnTo>
                <a:lnTo>
                  <a:pt x="1718351" y="878488"/>
                </a:lnTo>
                <a:lnTo>
                  <a:pt x="1746488" y="859520"/>
                </a:lnTo>
                <a:lnTo>
                  <a:pt x="1765456" y="831383"/>
                </a:lnTo>
                <a:lnTo>
                  <a:pt x="1772412" y="796925"/>
                </a:lnTo>
                <a:lnTo>
                  <a:pt x="1772412" y="88518"/>
                </a:lnTo>
                <a:lnTo>
                  <a:pt x="1765456" y="54060"/>
                </a:lnTo>
                <a:lnTo>
                  <a:pt x="1746488" y="25923"/>
                </a:lnTo>
                <a:lnTo>
                  <a:pt x="1718351" y="6955"/>
                </a:lnTo>
                <a:lnTo>
                  <a:pt x="168389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5427" y="2087689"/>
            <a:ext cx="1920663" cy="664369"/>
          </a:xfrm>
          <a:custGeom>
            <a:avLst/>
            <a:gdLst/>
            <a:ahLst/>
            <a:cxnLst/>
            <a:rect l="l" t="t" r="r" b="b"/>
            <a:pathLst>
              <a:path w="1772920" h="885825">
                <a:moveTo>
                  <a:pt x="0" y="88518"/>
                </a:moveTo>
                <a:lnTo>
                  <a:pt x="6957" y="54060"/>
                </a:lnTo>
                <a:lnTo>
                  <a:pt x="25931" y="25923"/>
                </a:lnTo>
                <a:lnTo>
                  <a:pt x="54076" y="6955"/>
                </a:lnTo>
                <a:lnTo>
                  <a:pt x="88544" y="0"/>
                </a:lnTo>
                <a:lnTo>
                  <a:pt x="1683893" y="0"/>
                </a:lnTo>
                <a:lnTo>
                  <a:pt x="1718351" y="6955"/>
                </a:lnTo>
                <a:lnTo>
                  <a:pt x="1746488" y="25923"/>
                </a:lnTo>
                <a:lnTo>
                  <a:pt x="1765456" y="54060"/>
                </a:lnTo>
                <a:lnTo>
                  <a:pt x="1772412" y="88518"/>
                </a:lnTo>
                <a:lnTo>
                  <a:pt x="1772412" y="796925"/>
                </a:lnTo>
                <a:lnTo>
                  <a:pt x="1765456" y="831383"/>
                </a:lnTo>
                <a:lnTo>
                  <a:pt x="1746488" y="859520"/>
                </a:lnTo>
                <a:lnTo>
                  <a:pt x="1718351" y="878488"/>
                </a:lnTo>
                <a:lnTo>
                  <a:pt x="1683893" y="885444"/>
                </a:lnTo>
                <a:lnTo>
                  <a:pt x="88544" y="885444"/>
                </a:lnTo>
                <a:lnTo>
                  <a:pt x="54076" y="878488"/>
                </a:lnTo>
                <a:lnTo>
                  <a:pt x="25931" y="859520"/>
                </a:lnTo>
                <a:lnTo>
                  <a:pt x="6957" y="831383"/>
                </a:lnTo>
                <a:lnTo>
                  <a:pt x="0" y="796925"/>
                </a:lnTo>
                <a:lnTo>
                  <a:pt x="0" y="88518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6366" y="2220754"/>
            <a:ext cx="1635866" cy="540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8140" marR="5080" indent="-346075">
              <a:lnSpc>
                <a:spcPts val="208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000" spc="-10" dirty="0">
                <a:solidFill>
                  <a:srgbClr val="FFFFFF"/>
                </a:solidFill>
                <a:latin typeface="Arial"/>
                <a:cs typeface="Arial"/>
              </a:rPr>
              <a:t>x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pe</a:t>
            </a: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imental  Design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664989" y="1654588"/>
            <a:ext cx="768403" cy="764858"/>
          </a:xfrm>
          <a:custGeom>
            <a:avLst/>
            <a:gdLst/>
            <a:ahLst/>
            <a:cxnLst/>
            <a:rect l="l" t="t" r="r" b="b"/>
            <a:pathLst>
              <a:path w="709294" h="1019810">
                <a:moveTo>
                  <a:pt x="0" y="1019556"/>
                </a:moveTo>
                <a:lnTo>
                  <a:pt x="709295" y="0"/>
                </a:lnTo>
              </a:path>
            </a:pathLst>
          </a:custGeom>
          <a:ln w="25399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34906" y="1323022"/>
            <a:ext cx="1920663" cy="664369"/>
          </a:xfrm>
          <a:custGeom>
            <a:avLst/>
            <a:gdLst/>
            <a:ahLst/>
            <a:cxnLst/>
            <a:rect l="l" t="t" r="r" b="b"/>
            <a:pathLst>
              <a:path w="1772920" h="885825">
                <a:moveTo>
                  <a:pt x="1683893" y="0"/>
                </a:moveTo>
                <a:lnTo>
                  <a:pt x="88518" y="0"/>
                </a:lnTo>
                <a:lnTo>
                  <a:pt x="54060" y="6955"/>
                </a:lnTo>
                <a:lnTo>
                  <a:pt x="25923" y="25923"/>
                </a:lnTo>
                <a:lnTo>
                  <a:pt x="6955" y="54060"/>
                </a:lnTo>
                <a:lnTo>
                  <a:pt x="0" y="88519"/>
                </a:lnTo>
                <a:lnTo>
                  <a:pt x="0" y="796925"/>
                </a:lnTo>
                <a:lnTo>
                  <a:pt x="6955" y="831383"/>
                </a:lnTo>
                <a:lnTo>
                  <a:pt x="25923" y="859520"/>
                </a:lnTo>
                <a:lnTo>
                  <a:pt x="54060" y="878488"/>
                </a:lnTo>
                <a:lnTo>
                  <a:pt x="88518" y="885444"/>
                </a:lnTo>
                <a:lnTo>
                  <a:pt x="1683893" y="885444"/>
                </a:lnTo>
                <a:lnTo>
                  <a:pt x="1718351" y="878488"/>
                </a:lnTo>
                <a:lnTo>
                  <a:pt x="1746488" y="859520"/>
                </a:lnTo>
                <a:lnTo>
                  <a:pt x="1765456" y="831383"/>
                </a:lnTo>
                <a:lnTo>
                  <a:pt x="1772412" y="796925"/>
                </a:lnTo>
                <a:lnTo>
                  <a:pt x="1772412" y="88519"/>
                </a:lnTo>
                <a:lnTo>
                  <a:pt x="1765456" y="54060"/>
                </a:lnTo>
                <a:lnTo>
                  <a:pt x="1746488" y="25923"/>
                </a:lnTo>
                <a:lnTo>
                  <a:pt x="1718351" y="6955"/>
                </a:lnTo>
                <a:lnTo>
                  <a:pt x="168389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34906" y="1323022"/>
            <a:ext cx="1920663" cy="664369"/>
          </a:xfrm>
          <a:custGeom>
            <a:avLst/>
            <a:gdLst/>
            <a:ahLst/>
            <a:cxnLst/>
            <a:rect l="l" t="t" r="r" b="b"/>
            <a:pathLst>
              <a:path w="1772920" h="885825">
                <a:moveTo>
                  <a:pt x="0" y="88519"/>
                </a:moveTo>
                <a:lnTo>
                  <a:pt x="6955" y="54060"/>
                </a:lnTo>
                <a:lnTo>
                  <a:pt x="25923" y="25923"/>
                </a:lnTo>
                <a:lnTo>
                  <a:pt x="54060" y="6955"/>
                </a:lnTo>
                <a:lnTo>
                  <a:pt x="88518" y="0"/>
                </a:lnTo>
                <a:lnTo>
                  <a:pt x="1683893" y="0"/>
                </a:lnTo>
                <a:lnTo>
                  <a:pt x="1718351" y="6955"/>
                </a:lnTo>
                <a:lnTo>
                  <a:pt x="1746488" y="25923"/>
                </a:lnTo>
                <a:lnTo>
                  <a:pt x="1765456" y="54060"/>
                </a:lnTo>
                <a:lnTo>
                  <a:pt x="1772412" y="88519"/>
                </a:lnTo>
                <a:lnTo>
                  <a:pt x="1772412" y="796925"/>
                </a:lnTo>
                <a:lnTo>
                  <a:pt x="1765456" y="831383"/>
                </a:lnTo>
                <a:lnTo>
                  <a:pt x="1746488" y="859520"/>
                </a:lnTo>
                <a:lnTo>
                  <a:pt x="1718351" y="878488"/>
                </a:lnTo>
                <a:lnTo>
                  <a:pt x="1683893" y="885444"/>
                </a:lnTo>
                <a:lnTo>
                  <a:pt x="88518" y="885444"/>
                </a:lnTo>
                <a:lnTo>
                  <a:pt x="54060" y="878488"/>
                </a:lnTo>
                <a:lnTo>
                  <a:pt x="25923" y="859520"/>
                </a:lnTo>
                <a:lnTo>
                  <a:pt x="6955" y="831383"/>
                </a:lnTo>
                <a:lnTo>
                  <a:pt x="0" y="796925"/>
                </a:lnTo>
                <a:lnTo>
                  <a:pt x="0" y="8851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492001" y="1356855"/>
            <a:ext cx="1802342" cy="802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905" algn="ctr">
              <a:lnSpc>
                <a:spcPct val="862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Include  specific</a:t>
            </a:r>
            <a:r>
              <a:rPr sz="20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InDels  algorithms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355019" y="1655063"/>
            <a:ext cx="768403" cy="0"/>
          </a:xfrm>
          <a:custGeom>
            <a:avLst/>
            <a:gdLst/>
            <a:ahLst/>
            <a:cxnLst/>
            <a:rect l="l" t="t" r="r" b="b"/>
            <a:pathLst>
              <a:path w="709295">
                <a:moveTo>
                  <a:pt x="0" y="0"/>
                </a:moveTo>
                <a:lnTo>
                  <a:pt x="709294" y="0"/>
                </a:lnTo>
              </a:path>
            </a:pathLst>
          </a:custGeom>
          <a:ln w="25908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22733" y="1323022"/>
            <a:ext cx="1922038" cy="664369"/>
          </a:xfrm>
          <a:custGeom>
            <a:avLst/>
            <a:gdLst/>
            <a:ahLst/>
            <a:cxnLst/>
            <a:rect l="l" t="t" r="r" b="b"/>
            <a:pathLst>
              <a:path w="1774190" h="885825">
                <a:moveTo>
                  <a:pt x="1685417" y="0"/>
                </a:moveTo>
                <a:lnTo>
                  <a:pt x="88519" y="0"/>
                </a:lnTo>
                <a:lnTo>
                  <a:pt x="54060" y="6955"/>
                </a:lnTo>
                <a:lnTo>
                  <a:pt x="25923" y="25923"/>
                </a:lnTo>
                <a:lnTo>
                  <a:pt x="6955" y="54060"/>
                </a:lnTo>
                <a:lnTo>
                  <a:pt x="0" y="88519"/>
                </a:lnTo>
                <a:lnTo>
                  <a:pt x="0" y="796925"/>
                </a:lnTo>
                <a:lnTo>
                  <a:pt x="6955" y="831383"/>
                </a:lnTo>
                <a:lnTo>
                  <a:pt x="25923" y="859520"/>
                </a:lnTo>
                <a:lnTo>
                  <a:pt x="54060" y="878488"/>
                </a:lnTo>
                <a:lnTo>
                  <a:pt x="88519" y="885444"/>
                </a:lnTo>
                <a:lnTo>
                  <a:pt x="1685417" y="885444"/>
                </a:lnTo>
                <a:lnTo>
                  <a:pt x="1719875" y="878488"/>
                </a:lnTo>
                <a:lnTo>
                  <a:pt x="1748012" y="859520"/>
                </a:lnTo>
                <a:lnTo>
                  <a:pt x="1766980" y="831383"/>
                </a:lnTo>
                <a:lnTo>
                  <a:pt x="1773936" y="796925"/>
                </a:lnTo>
                <a:lnTo>
                  <a:pt x="1773936" y="88519"/>
                </a:lnTo>
                <a:lnTo>
                  <a:pt x="1766980" y="54060"/>
                </a:lnTo>
                <a:lnTo>
                  <a:pt x="1748012" y="25923"/>
                </a:lnTo>
                <a:lnTo>
                  <a:pt x="1719875" y="6955"/>
                </a:lnTo>
                <a:lnTo>
                  <a:pt x="168541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22733" y="1323022"/>
            <a:ext cx="1922038" cy="664369"/>
          </a:xfrm>
          <a:custGeom>
            <a:avLst/>
            <a:gdLst/>
            <a:ahLst/>
            <a:cxnLst/>
            <a:rect l="l" t="t" r="r" b="b"/>
            <a:pathLst>
              <a:path w="1774190" h="885825">
                <a:moveTo>
                  <a:pt x="0" y="88519"/>
                </a:moveTo>
                <a:lnTo>
                  <a:pt x="6955" y="54060"/>
                </a:lnTo>
                <a:lnTo>
                  <a:pt x="25923" y="25923"/>
                </a:lnTo>
                <a:lnTo>
                  <a:pt x="54060" y="6955"/>
                </a:lnTo>
                <a:lnTo>
                  <a:pt x="88519" y="0"/>
                </a:lnTo>
                <a:lnTo>
                  <a:pt x="1685417" y="0"/>
                </a:lnTo>
                <a:lnTo>
                  <a:pt x="1719875" y="6955"/>
                </a:lnTo>
                <a:lnTo>
                  <a:pt x="1748012" y="25923"/>
                </a:lnTo>
                <a:lnTo>
                  <a:pt x="1766980" y="54060"/>
                </a:lnTo>
                <a:lnTo>
                  <a:pt x="1773936" y="88519"/>
                </a:lnTo>
                <a:lnTo>
                  <a:pt x="1773936" y="796925"/>
                </a:lnTo>
                <a:lnTo>
                  <a:pt x="1766980" y="831383"/>
                </a:lnTo>
                <a:lnTo>
                  <a:pt x="1748012" y="859520"/>
                </a:lnTo>
                <a:lnTo>
                  <a:pt x="1719875" y="878488"/>
                </a:lnTo>
                <a:lnTo>
                  <a:pt x="1685417" y="885444"/>
                </a:lnTo>
                <a:lnTo>
                  <a:pt x="88519" y="885444"/>
                </a:lnTo>
                <a:lnTo>
                  <a:pt x="54060" y="878488"/>
                </a:lnTo>
                <a:lnTo>
                  <a:pt x="25923" y="859520"/>
                </a:lnTo>
                <a:lnTo>
                  <a:pt x="6955" y="831383"/>
                </a:lnTo>
                <a:lnTo>
                  <a:pt x="0" y="796925"/>
                </a:lnTo>
                <a:lnTo>
                  <a:pt x="0" y="8851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221106" y="1356855"/>
            <a:ext cx="1725295" cy="48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ct val="86200"/>
              </a:lnSpc>
            </a:pPr>
            <a:r>
              <a:rPr sz="1600" dirty="0">
                <a:solidFill>
                  <a:srgbClr val="C3D59B"/>
                </a:solidFill>
                <a:latin typeface="Arial"/>
                <a:cs typeface="Arial"/>
              </a:rPr>
              <a:t>pindel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,  </a:t>
            </a:r>
            <a:r>
              <a:rPr sz="1600" dirty="0">
                <a:solidFill>
                  <a:srgbClr val="F9C090"/>
                </a:solidFill>
                <a:latin typeface="Arial"/>
                <a:cs typeface="Arial"/>
              </a:rPr>
              <a:t>Scalpel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,  </a:t>
            </a:r>
            <a:r>
              <a:rPr sz="1600" dirty="0">
                <a:solidFill>
                  <a:srgbClr val="C4BC96"/>
                </a:solidFill>
                <a:latin typeface="Arial"/>
                <a:cs typeface="Arial"/>
              </a:rPr>
              <a:t>soft</a:t>
            </a:r>
            <a:r>
              <a:rPr sz="1600" dirty="0">
                <a:solidFill>
                  <a:srgbClr val="D6E3BC"/>
                </a:solidFill>
                <a:latin typeface="Arial"/>
                <a:cs typeface="Arial"/>
              </a:rPr>
              <a:t>search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16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…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65540" y="2419730"/>
            <a:ext cx="768403" cy="0"/>
          </a:xfrm>
          <a:custGeom>
            <a:avLst/>
            <a:gdLst/>
            <a:ahLst/>
            <a:cxnLst/>
            <a:rect l="l" t="t" r="r" b="b"/>
            <a:pathLst>
              <a:path w="709294">
                <a:moveTo>
                  <a:pt x="0" y="0"/>
                </a:moveTo>
                <a:lnTo>
                  <a:pt x="709294" y="0"/>
                </a:lnTo>
              </a:path>
            </a:pathLst>
          </a:custGeom>
          <a:ln w="25908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34906" y="2087689"/>
            <a:ext cx="1920663" cy="664369"/>
          </a:xfrm>
          <a:custGeom>
            <a:avLst/>
            <a:gdLst/>
            <a:ahLst/>
            <a:cxnLst/>
            <a:rect l="l" t="t" r="r" b="b"/>
            <a:pathLst>
              <a:path w="1772920" h="885825">
                <a:moveTo>
                  <a:pt x="1683893" y="0"/>
                </a:moveTo>
                <a:lnTo>
                  <a:pt x="88518" y="0"/>
                </a:lnTo>
                <a:lnTo>
                  <a:pt x="54060" y="6955"/>
                </a:lnTo>
                <a:lnTo>
                  <a:pt x="25923" y="25923"/>
                </a:lnTo>
                <a:lnTo>
                  <a:pt x="6955" y="54060"/>
                </a:lnTo>
                <a:lnTo>
                  <a:pt x="0" y="88518"/>
                </a:lnTo>
                <a:lnTo>
                  <a:pt x="0" y="796925"/>
                </a:lnTo>
                <a:lnTo>
                  <a:pt x="6955" y="831383"/>
                </a:lnTo>
                <a:lnTo>
                  <a:pt x="25923" y="859520"/>
                </a:lnTo>
                <a:lnTo>
                  <a:pt x="54060" y="878488"/>
                </a:lnTo>
                <a:lnTo>
                  <a:pt x="88518" y="885444"/>
                </a:lnTo>
                <a:lnTo>
                  <a:pt x="1683893" y="885444"/>
                </a:lnTo>
                <a:lnTo>
                  <a:pt x="1718351" y="878488"/>
                </a:lnTo>
                <a:lnTo>
                  <a:pt x="1746488" y="859520"/>
                </a:lnTo>
                <a:lnTo>
                  <a:pt x="1765456" y="831383"/>
                </a:lnTo>
                <a:lnTo>
                  <a:pt x="1772412" y="796925"/>
                </a:lnTo>
                <a:lnTo>
                  <a:pt x="1772412" y="88518"/>
                </a:lnTo>
                <a:lnTo>
                  <a:pt x="1765456" y="54060"/>
                </a:lnTo>
                <a:lnTo>
                  <a:pt x="1746488" y="25923"/>
                </a:lnTo>
                <a:lnTo>
                  <a:pt x="1718351" y="6955"/>
                </a:lnTo>
                <a:lnTo>
                  <a:pt x="168389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34906" y="2087689"/>
            <a:ext cx="1920663" cy="664369"/>
          </a:xfrm>
          <a:custGeom>
            <a:avLst/>
            <a:gdLst/>
            <a:ahLst/>
            <a:cxnLst/>
            <a:rect l="l" t="t" r="r" b="b"/>
            <a:pathLst>
              <a:path w="1772920" h="885825">
                <a:moveTo>
                  <a:pt x="0" y="88518"/>
                </a:moveTo>
                <a:lnTo>
                  <a:pt x="6955" y="54060"/>
                </a:lnTo>
                <a:lnTo>
                  <a:pt x="25923" y="25923"/>
                </a:lnTo>
                <a:lnTo>
                  <a:pt x="54060" y="6955"/>
                </a:lnTo>
                <a:lnTo>
                  <a:pt x="88518" y="0"/>
                </a:lnTo>
                <a:lnTo>
                  <a:pt x="1683893" y="0"/>
                </a:lnTo>
                <a:lnTo>
                  <a:pt x="1718351" y="6955"/>
                </a:lnTo>
                <a:lnTo>
                  <a:pt x="1746488" y="25923"/>
                </a:lnTo>
                <a:lnTo>
                  <a:pt x="1765456" y="54060"/>
                </a:lnTo>
                <a:lnTo>
                  <a:pt x="1772412" y="88518"/>
                </a:lnTo>
                <a:lnTo>
                  <a:pt x="1772412" y="796925"/>
                </a:lnTo>
                <a:lnTo>
                  <a:pt x="1765456" y="831383"/>
                </a:lnTo>
                <a:lnTo>
                  <a:pt x="1746488" y="859520"/>
                </a:lnTo>
                <a:lnTo>
                  <a:pt x="1718351" y="878488"/>
                </a:lnTo>
                <a:lnTo>
                  <a:pt x="1683893" y="885444"/>
                </a:lnTo>
                <a:lnTo>
                  <a:pt x="88518" y="885444"/>
                </a:lnTo>
                <a:lnTo>
                  <a:pt x="54060" y="878488"/>
                </a:lnTo>
                <a:lnTo>
                  <a:pt x="25923" y="859520"/>
                </a:lnTo>
                <a:lnTo>
                  <a:pt x="6955" y="831383"/>
                </a:lnTo>
                <a:lnTo>
                  <a:pt x="0" y="796925"/>
                </a:lnTo>
                <a:lnTo>
                  <a:pt x="0" y="8851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536579" y="2220754"/>
            <a:ext cx="1714288" cy="540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7345" marR="5080" indent="-335280">
              <a:lnSpc>
                <a:spcPts val="208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Large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cohorts  (+1000)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355019" y="2419730"/>
            <a:ext cx="768403" cy="0"/>
          </a:xfrm>
          <a:custGeom>
            <a:avLst/>
            <a:gdLst/>
            <a:ahLst/>
            <a:cxnLst/>
            <a:rect l="l" t="t" r="r" b="b"/>
            <a:pathLst>
              <a:path w="709295">
                <a:moveTo>
                  <a:pt x="0" y="0"/>
                </a:moveTo>
                <a:lnTo>
                  <a:pt x="709294" y="0"/>
                </a:lnTo>
              </a:path>
            </a:pathLst>
          </a:custGeom>
          <a:ln w="25908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22733" y="2087689"/>
            <a:ext cx="1922038" cy="664369"/>
          </a:xfrm>
          <a:custGeom>
            <a:avLst/>
            <a:gdLst/>
            <a:ahLst/>
            <a:cxnLst/>
            <a:rect l="l" t="t" r="r" b="b"/>
            <a:pathLst>
              <a:path w="1774190" h="885825">
                <a:moveTo>
                  <a:pt x="1685417" y="0"/>
                </a:moveTo>
                <a:lnTo>
                  <a:pt x="88519" y="0"/>
                </a:lnTo>
                <a:lnTo>
                  <a:pt x="54060" y="6955"/>
                </a:lnTo>
                <a:lnTo>
                  <a:pt x="25923" y="25923"/>
                </a:lnTo>
                <a:lnTo>
                  <a:pt x="6955" y="54060"/>
                </a:lnTo>
                <a:lnTo>
                  <a:pt x="0" y="88518"/>
                </a:lnTo>
                <a:lnTo>
                  <a:pt x="0" y="796925"/>
                </a:lnTo>
                <a:lnTo>
                  <a:pt x="6955" y="831383"/>
                </a:lnTo>
                <a:lnTo>
                  <a:pt x="25923" y="859520"/>
                </a:lnTo>
                <a:lnTo>
                  <a:pt x="54060" y="878488"/>
                </a:lnTo>
                <a:lnTo>
                  <a:pt x="88519" y="885444"/>
                </a:lnTo>
                <a:lnTo>
                  <a:pt x="1685417" y="885444"/>
                </a:lnTo>
                <a:lnTo>
                  <a:pt x="1719875" y="878488"/>
                </a:lnTo>
                <a:lnTo>
                  <a:pt x="1748012" y="859520"/>
                </a:lnTo>
                <a:lnTo>
                  <a:pt x="1766980" y="831383"/>
                </a:lnTo>
                <a:lnTo>
                  <a:pt x="1773936" y="796925"/>
                </a:lnTo>
                <a:lnTo>
                  <a:pt x="1773936" y="88518"/>
                </a:lnTo>
                <a:lnTo>
                  <a:pt x="1766980" y="54060"/>
                </a:lnTo>
                <a:lnTo>
                  <a:pt x="1748012" y="25923"/>
                </a:lnTo>
                <a:lnTo>
                  <a:pt x="1719875" y="6955"/>
                </a:lnTo>
                <a:lnTo>
                  <a:pt x="168541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22733" y="2087689"/>
            <a:ext cx="1922038" cy="664369"/>
          </a:xfrm>
          <a:custGeom>
            <a:avLst/>
            <a:gdLst/>
            <a:ahLst/>
            <a:cxnLst/>
            <a:rect l="l" t="t" r="r" b="b"/>
            <a:pathLst>
              <a:path w="1774190" h="885825">
                <a:moveTo>
                  <a:pt x="0" y="88518"/>
                </a:moveTo>
                <a:lnTo>
                  <a:pt x="6955" y="54060"/>
                </a:lnTo>
                <a:lnTo>
                  <a:pt x="25923" y="25923"/>
                </a:lnTo>
                <a:lnTo>
                  <a:pt x="54060" y="6955"/>
                </a:lnTo>
                <a:lnTo>
                  <a:pt x="88519" y="0"/>
                </a:lnTo>
                <a:lnTo>
                  <a:pt x="1685417" y="0"/>
                </a:lnTo>
                <a:lnTo>
                  <a:pt x="1719875" y="6955"/>
                </a:lnTo>
                <a:lnTo>
                  <a:pt x="1748012" y="25923"/>
                </a:lnTo>
                <a:lnTo>
                  <a:pt x="1766980" y="54060"/>
                </a:lnTo>
                <a:lnTo>
                  <a:pt x="1773936" y="88518"/>
                </a:lnTo>
                <a:lnTo>
                  <a:pt x="1773936" y="796925"/>
                </a:lnTo>
                <a:lnTo>
                  <a:pt x="1766980" y="831383"/>
                </a:lnTo>
                <a:lnTo>
                  <a:pt x="1748012" y="859520"/>
                </a:lnTo>
                <a:lnTo>
                  <a:pt x="1719875" y="878488"/>
                </a:lnTo>
                <a:lnTo>
                  <a:pt x="1685417" y="885444"/>
                </a:lnTo>
                <a:lnTo>
                  <a:pt x="88519" y="885444"/>
                </a:lnTo>
                <a:lnTo>
                  <a:pt x="54060" y="878488"/>
                </a:lnTo>
                <a:lnTo>
                  <a:pt x="25923" y="859520"/>
                </a:lnTo>
                <a:lnTo>
                  <a:pt x="6955" y="831383"/>
                </a:lnTo>
                <a:lnTo>
                  <a:pt x="0" y="796925"/>
                </a:lnTo>
                <a:lnTo>
                  <a:pt x="0" y="88518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640735" y="2287334"/>
            <a:ext cx="8867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Reveel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664989" y="2419255"/>
            <a:ext cx="768403" cy="764858"/>
          </a:xfrm>
          <a:custGeom>
            <a:avLst/>
            <a:gdLst/>
            <a:ahLst/>
            <a:cxnLst/>
            <a:rect l="l" t="t" r="r" b="b"/>
            <a:pathLst>
              <a:path w="709294" h="1019810">
                <a:moveTo>
                  <a:pt x="0" y="0"/>
                </a:moveTo>
                <a:lnTo>
                  <a:pt x="709295" y="1019556"/>
                </a:lnTo>
              </a:path>
            </a:pathLst>
          </a:custGeom>
          <a:ln w="25400">
            <a:solidFill>
              <a:srgbClr val="3C6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34906" y="2852356"/>
            <a:ext cx="1920663" cy="664369"/>
          </a:xfrm>
          <a:custGeom>
            <a:avLst/>
            <a:gdLst/>
            <a:ahLst/>
            <a:cxnLst/>
            <a:rect l="l" t="t" r="r" b="b"/>
            <a:pathLst>
              <a:path w="1772920" h="885825">
                <a:moveTo>
                  <a:pt x="1683893" y="0"/>
                </a:moveTo>
                <a:lnTo>
                  <a:pt x="88518" y="0"/>
                </a:lnTo>
                <a:lnTo>
                  <a:pt x="54060" y="6955"/>
                </a:lnTo>
                <a:lnTo>
                  <a:pt x="25923" y="25923"/>
                </a:lnTo>
                <a:lnTo>
                  <a:pt x="6955" y="54060"/>
                </a:lnTo>
                <a:lnTo>
                  <a:pt x="0" y="88518"/>
                </a:lnTo>
                <a:lnTo>
                  <a:pt x="0" y="796924"/>
                </a:lnTo>
                <a:lnTo>
                  <a:pt x="6955" y="831383"/>
                </a:lnTo>
                <a:lnTo>
                  <a:pt x="25923" y="859520"/>
                </a:lnTo>
                <a:lnTo>
                  <a:pt x="54060" y="878488"/>
                </a:lnTo>
                <a:lnTo>
                  <a:pt x="88518" y="885443"/>
                </a:lnTo>
                <a:lnTo>
                  <a:pt x="1683893" y="885443"/>
                </a:lnTo>
                <a:lnTo>
                  <a:pt x="1718351" y="878488"/>
                </a:lnTo>
                <a:lnTo>
                  <a:pt x="1746488" y="859520"/>
                </a:lnTo>
                <a:lnTo>
                  <a:pt x="1765456" y="831383"/>
                </a:lnTo>
                <a:lnTo>
                  <a:pt x="1772412" y="796924"/>
                </a:lnTo>
                <a:lnTo>
                  <a:pt x="1772412" y="88518"/>
                </a:lnTo>
                <a:lnTo>
                  <a:pt x="1765456" y="54060"/>
                </a:lnTo>
                <a:lnTo>
                  <a:pt x="1746488" y="25923"/>
                </a:lnTo>
                <a:lnTo>
                  <a:pt x="1718351" y="6955"/>
                </a:lnTo>
                <a:lnTo>
                  <a:pt x="168389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34906" y="2852356"/>
            <a:ext cx="1920663" cy="664369"/>
          </a:xfrm>
          <a:custGeom>
            <a:avLst/>
            <a:gdLst/>
            <a:ahLst/>
            <a:cxnLst/>
            <a:rect l="l" t="t" r="r" b="b"/>
            <a:pathLst>
              <a:path w="1772920" h="885825">
                <a:moveTo>
                  <a:pt x="0" y="88518"/>
                </a:moveTo>
                <a:lnTo>
                  <a:pt x="6955" y="54060"/>
                </a:lnTo>
                <a:lnTo>
                  <a:pt x="25923" y="25923"/>
                </a:lnTo>
                <a:lnTo>
                  <a:pt x="54060" y="6955"/>
                </a:lnTo>
                <a:lnTo>
                  <a:pt x="88518" y="0"/>
                </a:lnTo>
                <a:lnTo>
                  <a:pt x="1683893" y="0"/>
                </a:lnTo>
                <a:lnTo>
                  <a:pt x="1718351" y="6955"/>
                </a:lnTo>
                <a:lnTo>
                  <a:pt x="1746488" y="25923"/>
                </a:lnTo>
                <a:lnTo>
                  <a:pt x="1765456" y="54060"/>
                </a:lnTo>
                <a:lnTo>
                  <a:pt x="1772412" y="88518"/>
                </a:lnTo>
                <a:lnTo>
                  <a:pt x="1772412" y="796924"/>
                </a:lnTo>
                <a:lnTo>
                  <a:pt x="1765456" y="831383"/>
                </a:lnTo>
                <a:lnTo>
                  <a:pt x="1746488" y="859520"/>
                </a:lnTo>
                <a:lnTo>
                  <a:pt x="1718351" y="878488"/>
                </a:lnTo>
                <a:lnTo>
                  <a:pt x="1683893" y="885443"/>
                </a:lnTo>
                <a:lnTo>
                  <a:pt x="88518" y="885443"/>
                </a:lnTo>
                <a:lnTo>
                  <a:pt x="54060" y="878488"/>
                </a:lnTo>
                <a:lnTo>
                  <a:pt x="25923" y="859520"/>
                </a:lnTo>
                <a:lnTo>
                  <a:pt x="6955" y="831383"/>
                </a:lnTo>
                <a:lnTo>
                  <a:pt x="0" y="796924"/>
                </a:lnTo>
                <a:lnTo>
                  <a:pt x="0" y="8851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797438" y="3052192"/>
            <a:ext cx="119353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5" dirty="0">
                <a:solidFill>
                  <a:srgbClr val="FFFFFF"/>
                </a:solidFill>
                <a:latin typeface="Arial"/>
                <a:cs typeface="Arial"/>
              </a:rPr>
              <a:t>RN</a:t>
            </a: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000" dirty="0">
                <a:solidFill>
                  <a:srgbClr val="FFFFFF"/>
                </a:solidFill>
                <a:latin typeface="Arial"/>
                <a:cs typeface="Arial"/>
              </a:rPr>
              <a:t>-Seq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355019" y="3184398"/>
            <a:ext cx="768403" cy="0"/>
          </a:xfrm>
          <a:custGeom>
            <a:avLst/>
            <a:gdLst/>
            <a:ahLst/>
            <a:cxnLst/>
            <a:rect l="l" t="t" r="r" b="b"/>
            <a:pathLst>
              <a:path w="709295">
                <a:moveTo>
                  <a:pt x="0" y="0"/>
                </a:moveTo>
                <a:lnTo>
                  <a:pt x="709294" y="0"/>
                </a:lnTo>
              </a:path>
            </a:pathLst>
          </a:custGeom>
          <a:ln w="25908">
            <a:solidFill>
              <a:srgbClr val="4674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22733" y="2852356"/>
            <a:ext cx="1922038" cy="664369"/>
          </a:xfrm>
          <a:custGeom>
            <a:avLst/>
            <a:gdLst/>
            <a:ahLst/>
            <a:cxnLst/>
            <a:rect l="l" t="t" r="r" b="b"/>
            <a:pathLst>
              <a:path w="1774190" h="885825">
                <a:moveTo>
                  <a:pt x="1685417" y="0"/>
                </a:moveTo>
                <a:lnTo>
                  <a:pt x="88519" y="0"/>
                </a:lnTo>
                <a:lnTo>
                  <a:pt x="54060" y="6955"/>
                </a:lnTo>
                <a:lnTo>
                  <a:pt x="25923" y="25923"/>
                </a:lnTo>
                <a:lnTo>
                  <a:pt x="6955" y="54060"/>
                </a:lnTo>
                <a:lnTo>
                  <a:pt x="0" y="88518"/>
                </a:lnTo>
                <a:lnTo>
                  <a:pt x="0" y="796924"/>
                </a:lnTo>
                <a:lnTo>
                  <a:pt x="6955" y="831383"/>
                </a:lnTo>
                <a:lnTo>
                  <a:pt x="25923" y="859520"/>
                </a:lnTo>
                <a:lnTo>
                  <a:pt x="54060" y="878488"/>
                </a:lnTo>
                <a:lnTo>
                  <a:pt x="88519" y="885443"/>
                </a:lnTo>
                <a:lnTo>
                  <a:pt x="1685417" y="885443"/>
                </a:lnTo>
                <a:lnTo>
                  <a:pt x="1719875" y="878488"/>
                </a:lnTo>
                <a:lnTo>
                  <a:pt x="1748012" y="859520"/>
                </a:lnTo>
                <a:lnTo>
                  <a:pt x="1766980" y="831383"/>
                </a:lnTo>
                <a:lnTo>
                  <a:pt x="1773936" y="796924"/>
                </a:lnTo>
                <a:lnTo>
                  <a:pt x="1773936" y="88518"/>
                </a:lnTo>
                <a:lnTo>
                  <a:pt x="1766980" y="54060"/>
                </a:lnTo>
                <a:lnTo>
                  <a:pt x="1748012" y="25923"/>
                </a:lnTo>
                <a:lnTo>
                  <a:pt x="1719875" y="6955"/>
                </a:lnTo>
                <a:lnTo>
                  <a:pt x="168541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22733" y="2852356"/>
            <a:ext cx="1922038" cy="664369"/>
          </a:xfrm>
          <a:custGeom>
            <a:avLst/>
            <a:gdLst/>
            <a:ahLst/>
            <a:cxnLst/>
            <a:rect l="l" t="t" r="r" b="b"/>
            <a:pathLst>
              <a:path w="1774190" h="885825">
                <a:moveTo>
                  <a:pt x="0" y="88518"/>
                </a:moveTo>
                <a:lnTo>
                  <a:pt x="6955" y="54060"/>
                </a:lnTo>
                <a:lnTo>
                  <a:pt x="25923" y="25923"/>
                </a:lnTo>
                <a:lnTo>
                  <a:pt x="54060" y="6955"/>
                </a:lnTo>
                <a:lnTo>
                  <a:pt x="88519" y="0"/>
                </a:lnTo>
                <a:lnTo>
                  <a:pt x="1685417" y="0"/>
                </a:lnTo>
                <a:lnTo>
                  <a:pt x="1719875" y="6955"/>
                </a:lnTo>
                <a:lnTo>
                  <a:pt x="1748012" y="25923"/>
                </a:lnTo>
                <a:lnTo>
                  <a:pt x="1766980" y="54060"/>
                </a:lnTo>
                <a:lnTo>
                  <a:pt x="1773936" y="88518"/>
                </a:lnTo>
                <a:lnTo>
                  <a:pt x="1773936" y="796924"/>
                </a:lnTo>
                <a:lnTo>
                  <a:pt x="1766980" y="831383"/>
                </a:lnTo>
                <a:lnTo>
                  <a:pt x="1748012" y="859520"/>
                </a:lnTo>
                <a:lnTo>
                  <a:pt x="1719875" y="878488"/>
                </a:lnTo>
                <a:lnTo>
                  <a:pt x="1685417" y="885443"/>
                </a:lnTo>
                <a:lnTo>
                  <a:pt x="88519" y="885443"/>
                </a:lnTo>
                <a:lnTo>
                  <a:pt x="54060" y="878488"/>
                </a:lnTo>
                <a:lnTo>
                  <a:pt x="25923" y="859520"/>
                </a:lnTo>
                <a:lnTo>
                  <a:pt x="6955" y="831383"/>
                </a:lnTo>
                <a:lnTo>
                  <a:pt x="0" y="796924"/>
                </a:lnTo>
                <a:lnTo>
                  <a:pt x="0" y="88518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376300" y="2854928"/>
            <a:ext cx="1700900" cy="5728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40"/>
              </a:lnSpc>
            </a:pPr>
            <a:r>
              <a:rPr sz="1600" spc="-35" dirty="0">
                <a:solidFill>
                  <a:srgbClr val="FFFFFF"/>
                </a:solidFill>
                <a:latin typeface="Arial"/>
                <a:cs typeface="Arial"/>
              </a:rPr>
              <a:t>GATK</a:t>
            </a:r>
            <a:r>
              <a:rPr sz="1600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HC*,</a:t>
            </a:r>
            <a:endParaRPr sz="1600" dirty="0">
              <a:latin typeface="Arial"/>
              <a:cs typeface="Arial"/>
            </a:endParaRPr>
          </a:p>
          <a:p>
            <a:pPr marL="108585" marR="100965" algn="ctr">
              <a:lnSpc>
                <a:spcPts val="2060"/>
              </a:lnSpc>
              <a:spcBef>
                <a:spcPts val="190"/>
              </a:spcBef>
            </a:pPr>
            <a:r>
              <a:rPr sz="1600" dirty="0">
                <a:solidFill>
                  <a:srgbClr val="C4BC96"/>
                </a:solidFill>
                <a:latin typeface="Arial"/>
                <a:cs typeface="Arial"/>
              </a:rPr>
              <a:t>s</a:t>
            </a:r>
            <a:r>
              <a:rPr sz="1600" spc="5" dirty="0">
                <a:solidFill>
                  <a:srgbClr val="C4BC96"/>
                </a:solidFill>
                <a:latin typeface="Arial"/>
                <a:cs typeface="Arial"/>
              </a:rPr>
              <a:t>a</a:t>
            </a:r>
            <a:r>
              <a:rPr sz="1600" dirty="0">
                <a:solidFill>
                  <a:srgbClr val="C4BC96"/>
                </a:solidFill>
                <a:latin typeface="Arial"/>
                <a:cs typeface="Arial"/>
              </a:rPr>
              <a:t>mtool</a:t>
            </a:r>
            <a:r>
              <a:rPr sz="1600" spc="5" dirty="0">
                <a:solidFill>
                  <a:srgbClr val="C4BC96"/>
                </a:solidFill>
                <a:latin typeface="Arial"/>
                <a:cs typeface="Arial"/>
              </a:rPr>
              <a:t>s</a:t>
            </a:r>
            <a:r>
              <a:rPr sz="1600" dirty="0">
                <a:solidFill>
                  <a:srgbClr val="FFFFFF"/>
                </a:solidFill>
                <a:latin typeface="Arial"/>
                <a:cs typeface="Arial"/>
              </a:rPr>
              <a:t>,  </a:t>
            </a:r>
            <a:r>
              <a:rPr sz="1600" dirty="0">
                <a:solidFill>
                  <a:srgbClr val="943735"/>
                </a:solidFill>
                <a:latin typeface="Arial"/>
                <a:cs typeface="Arial"/>
              </a:rPr>
              <a:t>CraC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32</a:t>
            </a:fld>
            <a:endParaRPr dirty="0"/>
          </a:p>
        </p:txBody>
      </p:sp>
      <p:sp>
        <p:nvSpPr>
          <p:cNvPr id="30" name="object 30"/>
          <p:cNvSpPr txBox="1"/>
          <p:nvPr/>
        </p:nvSpPr>
        <p:spPr>
          <a:xfrm>
            <a:off x="8579008" y="1316831"/>
            <a:ext cx="988535" cy="2462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* Note:  </a:t>
            </a:r>
            <a:r>
              <a:rPr sz="1600" spc="-35" dirty="0">
                <a:latin typeface="Arial"/>
                <a:cs typeface="Arial"/>
              </a:rPr>
              <a:t>GATK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HC</a:t>
            </a:r>
            <a:endParaRPr sz="1600" dirty="0">
              <a:latin typeface="Arial"/>
              <a:cs typeface="Arial"/>
            </a:endParaRPr>
          </a:p>
          <a:p>
            <a:pPr marL="12700" marR="33655">
              <a:lnSpc>
                <a:spcPct val="100000"/>
              </a:lnSpc>
            </a:pPr>
            <a:r>
              <a:rPr sz="1600" spc="-5" dirty="0">
                <a:latin typeface="Arial"/>
                <a:cs typeface="Arial"/>
              </a:rPr>
              <a:t>engine  uses de-  novo  assemb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y  and a  hidden  Markov  model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38200" y="4495800"/>
            <a:ext cx="8358874" cy="1140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8900"/>
              </a:lnSpc>
            </a:pPr>
            <a:r>
              <a:rPr sz="1600" spc="-30" dirty="0">
                <a:latin typeface="Arial"/>
                <a:cs typeface="Arial"/>
              </a:rPr>
              <a:t>Type </a:t>
            </a:r>
            <a:r>
              <a:rPr sz="1600" spc="-5" dirty="0">
                <a:latin typeface="Arial"/>
                <a:cs typeface="Arial"/>
              </a:rPr>
              <a:t>of algorithm for SNV calling: </a:t>
            </a:r>
            <a:r>
              <a:rPr sz="1600" spc="-5" dirty="0">
                <a:solidFill>
                  <a:srgbClr val="5F497A"/>
                </a:solidFill>
                <a:latin typeface="Arial"/>
                <a:cs typeface="Arial"/>
              </a:rPr>
              <a:t>Heuristic</a:t>
            </a:r>
            <a:r>
              <a:rPr sz="1600" spc="-5" dirty="0">
                <a:latin typeface="Arial"/>
                <a:cs typeface="Arial"/>
              </a:rPr>
              <a:t>, </a:t>
            </a:r>
            <a:r>
              <a:rPr sz="1600" spc="-5" dirty="0">
                <a:solidFill>
                  <a:srgbClr val="938953"/>
                </a:solidFill>
                <a:latin typeface="Arial"/>
                <a:cs typeface="Arial"/>
              </a:rPr>
              <a:t>Statistical </a:t>
            </a:r>
            <a:r>
              <a:rPr sz="1600" dirty="0">
                <a:solidFill>
                  <a:srgbClr val="938953"/>
                </a:solidFill>
                <a:latin typeface="Arial"/>
                <a:cs typeface="Arial"/>
              </a:rPr>
              <a:t>Model</a:t>
            </a:r>
            <a:r>
              <a:rPr sz="1600" dirty="0">
                <a:latin typeface="Arial"/>
                <a:cs typeface="Arial"/>
              </a:rPr>
              <a:t>, </a:t>
            </a:r>
            <a:r>
              <a:rPr sz="1600" spc="-5" dirty="0">
                <a:solidFill>
                  <a:srgbClr val="E36C09"/>
                </a:solidFill>
                <a:latin typeface="Arial"/>
                <a:cs typeface="Arial"/>
              </a:rPr>
              <a:t>Assembly-based, </a:t>
            </a:r>
            <a:r>
              <a:rPr sz="1600" spc="-5" dirty="0">
                <a:solidFill>
                  <a:srgbClr val="943735"/>
                </a:solidFill>
                <a:latin typeface="Arial"/>
                <a:cs typeface="Arial"/>
              </a:rPr>
              <a:t>k-mer </a:t>
            </a:r>
            <a:r>
              <a:rPr sz="1600" spc="-5" dirty="0" smtClean="0">
                <a:latin typeface="Arial"/>
                <a:cs typeface="Arial"/>
              </a:rPr>
              <a:t>algorithm </a:t>
            </a:r>
            <a:r>
              <a:rPr sz="1600" spc="-5" dirty="0">
                <a:latin typeface="Arial"/>
                <a:cs typeface="Arial"/>
              </a:rPr>
              <a:t>for InDel calling: </a:t>
            </a:r>
            <a:r>
              <a:rPr sz="1600" spc="-10" dirty="0">
                <a:solidFill>
                  <a:srgbClr val="5F497A"/>
                </a:solidFill>
                <a:latin typeface="Arial"/>
                <a:cs typeface="Arial"/>
              </a:rPr>
              <a:t>Read </a:t>
            </a:r>
            <a:r>
              <a:rPr sz="1600" spc="-5" dirty="0">
                <a:solidFill>
                  <a:srgbClr val="5F497A"/>
                </a:solidFill>
                <a:latin typeface="Arial"/>
                <a:cs typeface="Arial"/>
              </a:rPr>
              <a:t>depth</a:t>
            </a:r>
            <a:r>
              <a:rPr sz="1600" spc="-5" dirty="0">
                <a:latin typeface="Arial"/>
                <a:cs typeface="Arial"/>
              </a:rPr>
              <a:t>, </a:t>
            </a:r>
            <a:r>
              <a:rPr sz="1600" spc="-5" dirty="0">
                <a:solidFill>
                  <a:srgbClr val="938953"/>
                </a:solidFill>
                <a:latin typeface="Arial"/>
                <a:cs typeface="Arial"/>
              </a:rPr>
              <a:t>Pairs</a:t>
            </a:r>
            <a:r>
              <a:rPr sz="1600" spc="-5" dirty="0">
                <a:latin typeface="Arial"/>
                <a:cs typeface="Arial"/>
              </a:rPr>
              <a:t>, </a:t>
            </a:r>
            <a:r>
              <a:rPr sz="1600" spc="-5" dirty="0">
                <a:solidFill>
                  <a:srgbClr val="C3D59B"/>
                </a:solidFill>
                <a:latin typeface="Arial"/>
                <a:cs typeface="Arial"/>
              </a:rPr>
              <a:t>Split reads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140" dirty="0"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E36C09"/>
                </a:solidFill>
                <a:latin typeface="Arial"/>
                <a:cs typeface="Arial"/>
              </a:rPr>
              <a:t>Assembly-based</a:t>
            </a:r>
            <a:endParaRPr sz="16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283939"/>
            <a:ext cx="874479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/>
              <a:t>How to find </a:t>
            </a:r>
            <a:r>
              <a:rPr spc="-5" dirty="0"/>
              <a:t>the </a:t>
            </a:r>
            <a:r>
              <a:rPr dirty="0"/>
              <a:t>right </a:t>
            </a:r>
            <a:r>
              <a:rPr spc="-5" dirty="0"/>
              <a:t>caller for </a:t>
            </a:r>
            <a:r>
              <a:rPr dirty="0"/>
              <a:t>your aligned  </a:t>
            </a:r>
            <a:r>
              <a:rPr spc="-5" dirty="0"/>
              <a:t>data</a:t>
            </a:r>
            <a:r>
              <a:rPr spc="-90" dirty="0"/>
              <a:t> </a:t>
            </a:r>
            <a:r>
              <a:rPr dirty="0"/>
              <a:t>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33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80602" y="1229201"/>
            <a:ext cx="8502650" cy="4682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8735" indent="-342900">
              <a:lnSpc>
                <a:spcPct val="100000"/>
              </a:lnSpc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endParaRPr lang="fr-CH" sz="2400" b="1" dirty="0" smtClean="0">
              <a:solidFill>
                <a:srgbClr val="5C5261"/>
              </a:solidFill>
              <a:latin typeface="Arial"/>
              <a:cs typeface="Arial"/>
            </a:endParaRPr>
          </a:p>
          <a:p>
            <a:pPr marL="355600" marR="38735" indent="-342900">
              <a:lnSpc>
                <a:spcPct val="100000"/>
              </a:lnSpc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dirty="0" smtClean="0">
                <a:solidFill>
                  <a:srgbClr val="5C5261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provided list is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just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a snapshot: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there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are many  other variant</a:t>
            </a:r>
            <a:r>
              <a:rPr sz="2400" b="1" spc="-1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callers.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B0B421"/>
              </a:buClr>
              <a:buFont typeface="Wingdings"/>
              <a:buChar char=""/>
            </a:pPr>
            <a:endParaRPr sz="3500" dirty="0">
              <a:latin typeface="Times New Roman"/>
              <a:cs typeface="Times New Roman"/>
            </a:endParaRPr>
          </a:p>
          <a:p>
            <a:pPr marL="355600" marR="239395" indent="-342900">
              <a:lnSpc>
                <a:spcPct val="100000"/>
              </a:lnSpc>
              <a:spcBef>
                <a:spcPts val="5"/>
              </a:spcBef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Advise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n°1: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check </a:t>
            </a:r>
            <a:r>
              <a:rPr sz="2400" b="1" spc="-20" dirty="0">
                <a:solidFill>
                  <a:srgbClr val="5C5261"/>
                </a:solidFill>
                <a:latin typeface="Arial"/>
                <a:cs typeface="Arial"/>
              </a:rPr>
              <a:t>bibliography.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Has </a:t>
            </a:r>
            <a:r>
              <a:rPr sz="2400" b="1" spc="-10" dirty="0">
                <a:solidFill>
                  <a:srgbClr val="5C5261"/>
                </a:solidFill>
                <a:latin typeface="Arial"/>
                <a:cs typeface="Arial"/>
              </a:rPr>
              <a:t>anyone 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conducted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the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same experiment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? If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someone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did,  </a:t>
            </a:r>
            <a:r>
              <a:rPr sz="2400" b="1" spc="5" dirty="0">
                <a:solidFill>
                  <a:srgbClr val="5C5261"/>
                </a:solidFill>
                <a:latin typeface="Arial"/>
                <a:cs typeface="Arial"/>
              </a:rPr>
              <a:t>what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tool did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they use</a:t>
            </a:r>
            <a:r>
              <a:rPr sz="2400" b="1" spc="-155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?</a:t>
            </a: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Advise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n°2: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check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if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the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tool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is available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to </a:t>
            </a:r>
            <a:r>
              <a:rPr sz="2400" b="1" spc="-10" dirty="0">
                <a:solidFill>
                  <a:srgbClr val="5C5261"/>
                </a:solidFill>
                <a:latin typeface="Arial"/>
                <a:cs typeface="Arial"/>
              </a:rPr>
              <a:t>you.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Will  </a:t>
            </a:r>
            <a:r>
              <a:rPr sz="2400" b="1" spc="-15" dirty="0">
                <a:solidFill>
                  <a:srgbClr val="5C5261"/>
                </a:solidFill>
                <a:latin typeface="Arial"/>
                <a:cs typeface="Arial"/>
              </a:rPr>
              <a:t>you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get some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support would </a:t>
            </a:r>
            <a:r>
              <a:rPr sz="2400" b="1" spc="-15" dirty="0">
                <a:solidFill>
                  <a:srgbClr val="5C5261"/>
                </a:solidFill>
                <a:latin typeface="Arial"/>
                <a:cs typeface="Arial"/>
              </a:rPr>
              <a:t>you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need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it ?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Is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it on  Galaxy</a:t>
            </a:r>
            <a:r>
              <a:rPr sz="2400" b="1" spc="-12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?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5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</a:rPr>
              <a:t>&gt;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E.g.: ABSOLUTE (estimation of ploidy and</a:t>
            </a:r>
            <a:r>
              <a:rPr sz="2200" spc="4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C5261"/>
                </a:solidFill>
                <a:latin typeface="Arial"/>
                <a:cs typeface="Arial"/>
              </a:rPr>
              <a:t>subclonality).</a:t>
            </a:r>
            <a:endParaRPr sz="2200" dirty="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This tool </a:t>
            </a:r>
            <a:r>
              <a:rPr sz="2200" dirty="0">
                <a:solidFill>
                  <a:srgbClr val="5C5261"/>
                </a:solidFill>
                <a:latin typeface="Arial"/>
                <a:cs typeface="Arial"/>
              </a:rPr>
              <a:t>is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a mess, though everyone wants to use</a:t>
            </a:r>
            <a:r>
              <a:rPr sz="2200" spc="105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C5261"/>
                </a:solidFill>
                <a:latin typeface="Arial"/>
                <a:cs typeface="Arial"/>
              </a:rPr>
              <a:t>it.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377" y="2384107"/>
            <a:ext cx="5706269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VARIANT </a:t>
            </a:r>
            <a:r>
              <a:rPr dirty="0"/>
              <a:t>CALLER</a:t>
            </a:r>
            <a:r>
              <a:rPr spc="-70" dirty="0"/>
              <a:t> </a:t>
            </a:r>
            <a:r>
              <a:rPr dirty="0"/>
              <a:t>OUTPUTS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08269" y="4833289"/>
            <a:ext cx="212566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32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625" y="1643632"/>
            <a:ext cx="9866375" cy="4299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0602" y="455389"/>
            <a:ext cx="863404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What variant callers </a:t>
            </a:r>
            <a:r>
              <a:rPr dirty="0"/>
              <a:t>outputs: VCF </a:t>
            </a:r>
            <a:r>
              <a:rPr spc="-5" dirty="0"/>
              <a:t>&amp;</a:t>
            </a:r>
            <a:r>
              <a:rPr spc="10" dirty="0"/>
              <a:t> </a:t>
            </a:r>
            <a:r>
              <a:rPr dirty="0" smtClean="0"/>
              <a:t>gVCF</a:t>
            </a:r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38200" y="6400800"/>
            <a:ext cx="720936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A </a:t>
            </a:r>
            <a:r>
              <a:rPr sz="1800" spc="-5" dirty="0">
                <a:latin typeface="Arial"/>
                <a:cs typeface="Arial"/>
              </a:rPr>
              <a:t>sample </a:t>
            </a:r>
            <a:r>
              <a:rPr sz="1800" dirty="0">
                <a:latin typeface="Arial"/>
                <a:cs typeface="Arial"/>
              </a:rPr>
              <a:t>VCF </a:t>
            </a:r>
            <a:r>
              <a:rPr sz="1800" spc="-5" dirty="0">
                <a:latin typeface="Arial"/>
                <a:cs typeface="Arial"/>
              </a:rPr>
              <a:t>file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</a:t>
            </a:r>
            <a:r>
              <a:rPr sz="1800" u="heavy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http://vcftools.sourceforge.net/VCF-poster.pdf</a:t>
            </a:r>
            <a:r>
              <a:rPr sz="1800" spc="-5" dirty="0">
                <a:latin typeface="Arial"/>
                <a:cs typeface="Arial"/>
              </a:rPr>
              <a:t>)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455389"/>
            <a:ext cx="8634041" cy="76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What variant callers </a:t>
            </a:r>
            <a:r>
              <a:rPr dirty="0"/>
              <a:t>outputs: VCF </a:t>
            </a:r>
            <a:r>
              <a:rPr spc="-5" dirty="0"/>
              <a:t>&amp;</a:t>
            </a:r>
            <a:r>
              <a:rPr spc="10" dirty="0"/>
              <a:t> </a:t>
            </a:r>
            <a:r>
              <a:rPr dirty="0"/>
              <a:t>gVCF</a:t>
            </a:r>
          </a:p>
          <a:p>
            <a:pPr marL="2571750">
              <a:lnSpc>
                <a:spcPct val="100000"/>
              </a:lnSpc>
              <a:spcBef>
                <a:spcPts val="185"/>
              </a:spcBef>
            </a:pP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why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researchers are almost never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happy about</a:t>
            </a:r>
            <a:r>
              <a:rPr sz="1800" b="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8467" y="1275587"/>
            <a:ext cx="8915400" cy="974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6187" y="2342006"/>
            <a:ext cx="9453626" cy="16203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336546"/>
              </p:ext>
            </p:extLst>
          </p:nvPr>
        </p:nvGraphicFramePr>
        <p:xfrm>
          <a:off x="308874" y="4419600"/>
          <a:ext cx="9597126" cy="13824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99317"/>
                <a:gridCol w="2399177"/>
                <a:gridCol w="2399316"/>
                <a:gridCol w="2399316"/>
              </a:tblGrid>
              <a:tr h="3456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Field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What it</a:t>
                      </a:r>
                      <a:r>
                        <a:rPr sz="1400" b="1" spc="-9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Field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What it</a:t>
                      </a:r>
                      <a:r>
                        <a:rPr sz="1400" b="1" spc="-1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4556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GT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Genotype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GQ</a:t>
                      </a: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Genotype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Quality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3456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AD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Allelic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Depth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PL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589915" marR="420370" indent="-160020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h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re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-sca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ed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Likelihood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3456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DP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Global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Depth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455389"/>
            <a:ext cx="8634041" cy="76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What variant callers </a:t>
            </a:r>
            <a:r>
              <a:rPr dirty="0"/>
              <a:t>outputs: VCF </a:t>
            </a:r>
            <a:r>
              <a:rPr spc="-5" dirty="0"/>
              <a:t>&amp;</a:t>
            </a:r>
            <a:r>
              <a:rPr spc="10" dirty="0"/>
              <a:t> </a:t>
            </a:r>
            <a:r>
              <a:rPr dirty="0"/>
              <a:t>gVCF</a:t>
            </a:r>
          </a:p>
          <a:p>
            <a:pPr marL="2571750">
              <a:lnSpc>
                <a:spcPct val="100000"/>
              </a:lnSpc>
              <a:spcBef>
                <a:spcPts val="185"/>
              </a:spcBef>
            </a:pP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why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researchers are almost never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happy about</a:t>
            </a:r>
            <a:r>
              <a:rPr sz="1800" b="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95300" y="1323594"/>
            <a:ext cx="8915400" cy="974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5671" y="2389442"/>
          <a:ext cx="9823450" cy="22250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0733"/>
                <a:gridCol w="8612717"/>
              </a:tblGrid>
              <a:tr h="2781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Column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What the hell it</a:t>
                      </a:r>
                      <a:r>
                        <a:rPr sz="1400" b="1" spc="-10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2781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CHROM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Chromosome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number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POS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Genomic</a:t>
                      </a:r>
                      <a:r>
                        <a:rPr sz="14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position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781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ID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Database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ID if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any (default: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‘.’)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REF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Reference allele </a:t>
                      </a:r>
                      <a:r>
                        <a:rPr sz="1400" spc="-25" dirty="0">
                          <a:latin typeface="Arial"/>
                          <a:cs typeface="Arial"/>
                        </a:rPr>
                        <a:t>(namely,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 0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allele, as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“patient</a:t>
                      </a:r>
                      <a:r>
                        <a:rPr sz="1400" spc="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0”)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781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0" dirty="0">
                          <a:latin typeface="Arial"/>
                          <a:cs typeface="Arial"/>
                        </a:rPr>
                        <a:t>ALT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Alternate allele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(if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multiple, comma-separated, each gets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a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number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400" spc="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order).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278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QUAL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Phred-scaled quality score (complicated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1400" spc="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HaplotypeCaller)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FILTER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35" dirty="0">
                          <a:latin typeface="Arial"/>
                          <a:cs typeface="Arial"/>
                        </a:rPr>
                        <a:t>PASS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(may be any value there,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it is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supposed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help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you</a:t>
                      </a:r>
                      <a:r>
                        <a:rPr sz="1400" spc="1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filtering)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455389"/>
            <a:ext cx="8634041" cy="7623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What variant callers </a:t>
            </a:r>
            <a:r>
              <a:rPr dirty="0"/>
              <a:t>outputs: VCF </a:t>
            </a:r>
            <a:r>
              <a:rPr spc="-5" dirty="0"/>
              <a:t>&amp;</a:t>
            </a:r>
            <a:r>
              <a:rPr spc="10" dirty="0"/>
              <a:t> </a:t>
            </a:r>
            <a:r>
              <a:rPr dirty="0"/>
              <a:t>gVCF</a:t>
            </a:r>
          </a:p>
          <a:p>
            <a:pPr marL="2571750">
              <a:lnSpc>
                <a:spcPct val="100000"/>
              </a:lnSpc>
              <a:spcBef>
                <a:spcPts val="185"/>
              </a:spcBef>
            </a:pP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sz="1800" b="0" spc="-20" dirty="0">
                <a:solidFill>
                  <a:srgbClr val="000000"/>
                </a:solidFill>
                <a:latin typeface="Arial"/>
                <a:cs typeface="Arial"/>
              </a:rPr>
              <a:t>why </a:t>
            </a:r>
            <a:r>
              <a:rPr sz="1800" b="0" spc="-5" dirty="0">
                <a:solidFill>
                  <a:srgbClr val="000000"/>
                </a:solidFill>
                <a:latin typeface="Arial"/>
                <a:cs typeface="Arial"/>
              </a:rPr>
              <a:t>researchers are almost never </a:t>
            </a:r>
            <a:r>
              <a:rPr sz="1800" b="0" spc="-10" dirty="0">
                <a:solidFill>
                  <a:srgbClr val="000000"/>
                </a:solidFill>
                <a:latin typeface="Arial"/>
                <a:cs typeface="Arial"/>
              </a:rPr>
              <a:t>happy about</a:t>
            </a:r>
            <a:r>
              <a:rPr sz="1800" b="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800" b="0" dirty="0">
                <a:solidFill>
                  <a:srgbClr val="000000"/>
                </a:solidFill>
                <a:latin typeface="Arial"/>
                <a:cs typeface="Arial"/>
              </a:rPr>
              <a:t>it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6187" y="1252728"/>
            <a:ext cx="9453626" cy="1043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19473" y="2514886"/>
          <a:ext cx="9453322" cy="17221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0014"/>
                <a:gridCol w="7423308"/>
              </a:tblGrid>
              <a:tr h="2781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Column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What the hell it</a:t>
                      </a:r>
                      <a:r>
                        <a:rPr sz="1400" b="1" spc="-1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INFO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1390015" marR="403225" indent="-9804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Place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any position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wide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information (like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GD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quality info,  variant genomic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effect,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cosmic count</a:t>
                      </a:r>
                      <a:r>
                        <a:rPr sz="140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…)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25" dirty="0">
                          <a:latin typeface="Arial"/>
                          <a:cs typeface="Arial"/>
                        </a:rPr>
                        <a:t>FORMAT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74625" indent="-63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Works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with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next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column (sample, here NA12878 is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 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sample id) and defines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order in </a:t>
                      </a:r>
                      <a:r>
                        <a:rPr sz="1400" spc="-15" dirty="0">
                          <a:latin typeface="Arial"/>
                          <a:cs typeface="Arial"/>
                        </a:rPr>
                        <a:t>which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the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data is going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to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be  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displayed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278139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NA12878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Sample-dependent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latin typeface="Arial"/>
                          <a:cs typeface="Arial"/>
                        </a:rPr>
                        <a:t>data.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8744796" cy="692497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What variant callers </a:t>
            </a:r>
            <a:r>
              <a:rPr dirty="0"/>
              <a:t>outputs: VCF </a:t>
            </a:r>
            <a:r>
              <a:rPr spc="-5" dirty="0"/>
              <a:t>&amp;</a:t>
            </a:r>
            <a:r>
              <a:rPr spc="10" dirty="0"/>
              <a:t> </a:t>
            </a:r>
            <a:r>
              <a:rPr dirty="0"/>
              <a:t>gVCF</a:t>
            </a:r>
          </a:p>
        </p:txBody>
      </p:sp>
      <p:sp>
        <p:nvSpPr>
          <p:cNvPr id="3" name="object 3"/>
          <p:cNvSpPr/>
          <p:nvPr/>
        </p:nvSpPr>
        <p:spPr>
          <a:xfrm>
            <a:off x="20687" y="1371600"/>
            <a:ext cx="6227714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53318" y="816102"/>
            <a:ext cx="6178180" cy="47498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83585">
              <a:lnSpc>
                <a:spcPct val="100000"/>
              </a:lnSpc>
              <a:spcBef>
                <a:spcPts val="229"/>
              </a:spcBef>
            </a:pPr>
            <a:endParaRPr lang="fr-CH" sz="1800" spc="-5" dirty="0" smtClean="0">
              <a:latin typeface="Arial"/>
              <a:cs typeface="Arial"/>
            </a:endParaRPr>
          </a:p>
          <a:p>
            <a:pPr marL="3283585">
              <a:lnSpc>
                <a:spcPct val="100000"/>
              </a:lnSpc>
              <a:spcBef>
                <a:spcPts val="229"/>
              </a:spcBef>
            </a:pPr>
            <a:r>
              <a:rPr sz="1800" spc="-5" dirty="0" smtClean="0">
                <a:latin typeface="Arial"/>
                <a:cs typeface="Arial"/>
              </a:rPr>
              <a:t>gVCF </a:t>
            </a:r>
            <a:r>
              <a:rPr sz="1800" dirty="0">
                <a:latin typeface="Arial"/>
                <a:cs typeface="Arial"/>
              </a:rPr>
              <a:t>: </a:t>
            </a:r>
            <a:r>
              <a:rPr sz="1800" spc="-5" dirty="0">
                <a:latin typeface="Arial"/>
                <a:cs typeface="Arial"/>
              </a:rPr>
              <a:t>Genomic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VCF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3569970" marR="158115" indent="-286385">
              <a:lnSpc>
                <a:spcPct val="100000"/>
              </a:lnSpc>
              <a:buChar char="•"/>
              <a:tabLst>
                <a:tab pos="3569970" algn="l"/>
                <a:tab pos="3570604" algn="l"/>
              </a:tabLst>
            </a:pPr>
            <a:r>
              <a:rPr sz="1800" spc="-5" dirty="0">
                <a:latin typeface="Arial"/>
                <a:cs typeface="Arial"/>
              </a:rPr>
              <a:t>Contains info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about  every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regions.</a:t>
            </a:r>
            <a:endParaRPr sz="1800" dirty="0">
              <a:latin typeface="Arial"/>
              <a:cs typeface="Arial"/>
            </a:endParaRPr>
          </a:p>
          <a:p>
            <a:pPr marL="3569970" marR="158115" indent="-286385">
              <a:lnSpc>
                <a:spcPct val="100000"/>
              </a:lnSpc>
              <a:buChar char="•"/>
              <a:tabLst>
                <a:tab pos="3569970" algn="l"/>
                <a:tab pos="3570604" algn="l"/>
              </a:tabLst>
            </a:pPr>
            <a:r>
              <a:rPr sz="1800" spc="-5" dirty="0">
                <a:latin typeface="Arial"/>
                <a:cs typeface="Arial"/>
              </a:rPr>
              <a:t>Useful </a:t>
            </a:r>
            <a:r>
              <a:rPr sz="1800" spc="-15" dirty="0">
                <a:latin typeface="Arial"/>
                <a:cs typeface="Arial"/>
              </a:rPr>
              <a:t>when </a:t>
            </a:r>
            <a:r>
              <a:rPr sz="1800" spc="-5" dirty="0">
                <a:latin typeface="Arial"/>
                <a:cs typeface="Arial"/>
              </a:rPr>
              <a:t>calling  variants on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cohorts</a:t>
            </a:r>
            <a:endParaRPr sz="1800" dirty="0">
              <a:latin typeface="Arial"/>
              <a:cs typeface="Arial"/>
            </a:endParaRPr>
          </a:p>
          <a:p>
            <a:pPr marL="3569970" marR="5080" indent="-286385">
              <a:lnSpc>
                <a:spcPct val="100000"/>
              </a:lnSpc>
              <a:buChar char="•"/>
              <a:tabLst>
                <a:tab pos="3569970" algn="l"/>
                <a:tab pos="3570604" algn="l"/>
              </a:tabLst>
            </a:pPr>
            <a:r>
              <a:rPr sz="1800" spc="-5" dirty="0">
                <a:latin typeface="Arial"/>
                <a:cs typeface="Arial"/>
              </a:rPr>
              <a:t>How do </a:t>
            </a:r>
            <a:r>
              <a:rPr sz="1800" spc="-10" dirty="0">
                <a:latin typeface="Arial"/>
                <a:cs typeface="Arial"/>
              </a:rPr>
              <a:t>you </a:t>
            </a:r>
            <a:r>
              <a:rPr sz="1800" spc="-5" dirty="0">
                <a:latin typeface="Arial"/>
                <a:cs typeface="Arial"/>
              </a:rPr>
              <a:t>know  </a:t>
            </a:r>
            <a:r>
              <a:rPr sz="1800" spc="-15" dirty="0">
                <a:latin typeface="Arial"/>
                <a:cs typeface="Arial"/>
              </a:rPr>
              <a:t>you </a:t>
            </a:r>
            <a:r>
              <a:rPr sz="1800" spc="-5" dirty="0">
                <a:latin typeface="Arial"/>
                <a:cs typeface="Arial"/>
              </a:rPr>
              <a:t>can compare </a:t>
            </a:r>
            <a:r>
              <a:rPr sz="1800" dirty="0">
                <a:latin typeface="Arial"/>
                <a:cs typeface="Arial"/>
              </a:rPr>
              <a:t>a  </a:t>
            </a:r>
            <a:r>
              <a:rPr sz="1800" spc="-5" dirty="0">
                <a:latin typeface="Arial"/>
                <a:cs typeface="Arial"/>
              </a:rPr>
              <a:t>specific genomic  region in a cohort ?  </a:t>
            </a:r>
            <a:r>
              <a:rPr sz="1800" spc="-10" dirty="0">
                <a:latin typeface="Arial"/>
                <a:cs typeface="Arial"/>
              </a:rPr>
              <a:t>Maybe you </a:t>
            </a:r>
            <a:r>
              <a:rPr sz="1800" dirty="0">
                <a:latin typeface="Arial"/>
                <a:cs typeface="Arial"/>
              </a:rPr>
              <a:t>say </a:t>
            </a:r>
            <a:r>
              <a:rPr sz="1800" spc="-5" dirty="0">
                <a:latin typeface="Arial"/>
                <a:cs typeface="Arial"/>
              </a:rPr>
              <a:t>there  is no variation  </a:t>
            </a:r>
            <a:r>
              <a:rPr sz="1800" spc="-15" dirty="0">
                <a:latin typeface="Arial"/>
                <a:cs typeface="Arial"/>
              </a:rPr>
              <a:t>whereas </a:t>
            </a:r>
            <a:r>
              <a:rPr sz="1800" dirty="0">
                <a:latin typeface="Arial"/>
                <a:cs typeface="Arial"/>
              </a:rPr>
              <a:t>the </a:t>
            </a:r>
            <a:r>
              <a:rPr sz="1800" spc="-5" dirty="0">
                <a:latin typeface="Arial"/>
                <a:cs typeface="Arial"/>
              </a:rPr>
              <a:t>region  has </a:t>
            </a:r>
            <a:r>
              <a:rPr sz="1800" dirty="0">
                <a:latin typeface="Arial"/>
                <a:cs typeface="Arial"/>
              </a:rPr>
              <a:t>just </a:t>
            </a:r>
            <a:r>
              <a:rPr sz="1800" spc="-5" dirty="0">
                <a:latin typeface="Arial"/>
                <a:cs typeface="Arial"/>
              </a:rPr>
              <a:t>not been  sequenced.</a:t>
            </a:r>
            <a:endParaRPr sz="1800" dirty="0">
              <a:latin typeface="Arial"/>
              <a:cs typeface="Arial"/>
            </a:endParaRPr>
          </a:p>
          <a:p>
            <a:pPr marL="3569970" marR="101600" indent="-286385">
              <a:lnSpc>
                <a:spcPct val="100000"/>
              </a:lnSpc>
              <a:buChar char="•"/>
              <a:tabLst>
                <a:tab pos="3569970" algn="l"/>
                <a:tab pos="3570604" algn="l"/>
              </a:tabLst>
            </a:pPr>
            <a:r>
              <a:rPr sz="1800" dirty="0">
                <a:latin typeface="Arial"/>
                <a:cs typeface="Arial"/>
              </a:rPr>
              <a:t>Get </a:t>
            </a:r>
            <a:r>
              <a:rPr sz="1800" spc="-5" dirty="0">
                <a:latin typeface="Arial"/>
                <a:cs typeface="Arial"/>
              </a:rPr>
              <a:t>rid </a:t>
            </a:r>
            <a:r>
              <a:rPr sz="1800" dirty="0">
                <a:latin typeface="Arial"/>
                <a:cs typeface="Arial"/>
              </a:rPr>
              <a:t>of </a:t>
            </a:r>
            <a:r>
              <a:rPr sz="1800" spc="-5" dirty="0">
                <a:latin typeface="Arial"/>
                <a:cs typeface="Arial"/>
              </a:rPr>
              <a:t>some  computational costs  and improve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quality.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283939"/>
            <a:ext cx="8744796" cy="692497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Genetic</a:t>
            </a:r>
            <a:r>
              <a:rPr spc="-45" dirty="0"/>
              <a:t> </a:t>
            </a:r>
            <a:r>
              <a:rPr spc="-5" dirty="0"/>
              <a:t>variations</a:t>
            </a:r>
          </a:p>
        </p:txBody>
      </p:sp>
      <p:sp>
        <p:nvSpPr>
          <p:cNvPr id="3" name="object 3"/>
          <p:cNvSpPr/>
          <p:nvPr/>
        </p:nvSpPr>
        <p:spPr>
          <a:xfrm>
            <a:off x="495300" y="1062989"/>
            <a:ext cx="9073896" cy="4042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3400" y="5410200"/>
            <a:ext cx="9089443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Variations </a:t>
            </a:r>
            <a:r>
              <a:rPr sz="1800" dirty="0">
                <a:latin typeface="Arial"/>
                <a:cs typeface="Arial"/>
              </a:rPr>
              <a:t>at the (A) </a:t>
            </a:r>
            <a:r>
              <a:rPr sz="1800" spc="-5" dirty="0">
                <a:latin typeface="Arial"/>
                <a:cs typeface="Arial"/>
              </a:rPr>
              <a:t>nucleotide level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and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(B) </a:t>
            </a:r>
            <a:r>
              <a:rPr sz="1800" spc="-5" dirty="0">
                <a:latin typeface="Arial"/>
                <a:cs typeface="Arial"/>
              </a:rPr>
              <a:t>structural level. (C) Single nucleotide </a:t>
            </a:r>
            <a:r>
              <a:rPr sz="1800" spc="-10" dirty="0">
                <a:latin typeface="Arial"/>
                <a:cs typeface="Arial"/>
              </a:rPr>
              <a:t>polymorphism </a:t>
            </a:r>
            <a:r>
              <a:rPr sz="1800" dirty="0">
                <a:latin typeface="Arial"/>
                <a:cs typeface="Arial"/>
              </a:rPr>
              <a:t>(SNP) </a:t>
            </a:r>
            <a:r>
              <a:rPr sz="1800" spc="-5" dirty="0">
                <a:latin typeface="Arial"/>
                <a:cs typeface="Arial"/>
              </a:rPr>
              <a:t>across a population.  </a:t>
            </a:r>
            <a:r>
              <a:rPr sz="1800" dirty="0">
                <a:latin typeface="Arial"/>
                <a:cs typeface="Arial"/>
              </a:rPr>
              <a:t>DOI: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10.3389/fbioe.2015.00013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ts val="131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0602" y="1229201"/>
            <a:ext cx="8739981" cy="4158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Each variant caller has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its </a:t>
            </a:r>
            <a:r>
              <a:rPr sz="2400" b="1" spc="5" dirty="0">
                <a:solidFill>
                  <a:srgbClr val="5C5261"/>
                </a:solidFill>
                <a:latin typeface="Arial"/>
                <a:cs typeface="Arial"/>
              </a:rPr>
              <a:t>own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output format,</a:t>
            </a:r>
            <a:r>
              <a:rPr sz="2400" b="1" spc="-85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though  it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is generally VCF</a:t>
            </a:r>
            <a:r>
              <a:rPr sz="2400" b="1" spc="-7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compliant.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VCF is very</a:t>
            </a:r>
            <a:r>
              <a:rPr sz="2400" b="1" spc="-55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flexible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VCF is complicated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to</a:t>
            </a:r>
            <a:r>
              <a:rPr sz="2400" b="1" spc="-3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read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Any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kind of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variation can be stored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in</a:t>
            </a:r>
            <a:r>
              <a:rPr sz="2400" b="1" spc="-35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VCF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B0B421"/>
              </a:buClr>
              <a:buFont typeface="Wingdings"/>
              <a:buChar char=""/>
            </a:pPr>
            <a:endParaRPr sz="3500">
              <a:latin typeface="Times New Roman"/>
              <a:cs typeface="Times New Roman"/>
            </a:endParaRPr>
          </a:p>
          <a:p>
            <a:pPr marL="355600" marR="933450" indent="-342900">
              <a:lnSpc>
                <a:spcPct val="100000"/>
              </a:lnSpc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  <a:hlinkClick r:id="rId2"/>
              </a:rPr>
              <a:t>Documentation: </a:t>
            </a:r>
            <a:r>
              <a:rPr sz="2400" b="1" u="heavy" spc="-5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https://samtools.github.io/hts-  specs/VCFv4.2.pdf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Getting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out of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it: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use specific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tools to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get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tables</a:t>
            </a:r>
            <a:r>
              <a:rPr sz="2400" b="1" spc="-105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or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views out of</a:t>
            </a:r>
            <a:r>
              <a:rPr sz="2400" b="1" spc="-135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VCFs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40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0602" y="455389"/>
            <a:ext cx="863404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What variant callers </a:t>
            </a:r>
            <a:r>
              <a:rPr dirty="0"/>
              <a:t>outputs: VCF </a:t>
            </a:r>
            <a:r>
              <a:rPr spc="-5" dirty="0"/>
              <a:t>&amp;</a:t>
            </a:r>
            <a:r>
              <a:rPr spc="10" dirty="0"/>
              <a:t> </a:t>
            </a:r>
            <a:r>
              <a:rPr dirty="0" smtClean="0"/>
              <a:t>gVCF</a:t>
            </a:r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Looking </a:t>
            </a:r>
            <a:r>
              <a:rPr spc="-5" dirty="0"/>
              <a:t>at </a:t>
            </a:r>
            <a:r>
              <a:rPr dirty="0"/>
              <a:t>VCF </a:t>
            </a:r>
            <a:r>
              <a:rPr spc="-5" dirty="0"/>
              <a:t>files</a:t>
            </a:r>
            <a:r>
              <a:rPr spc="-60" dirty="0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/>
          <p:nvPr/>
        </p:nvSpPr>
        <p:spPr>
          <a:xfrm>
            <a:off x="495300" y="1217295"/>
            <a:ext cx="8915400" cy="3360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64057" y="954596"/>
            <a:ext cx="18161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  <a:hlinkClick r:id="rId3"/>
              </a:rPr>
              <a:t>http://vcf.iobio.io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0602" y="1229201"/>
            <a:ext cx="8146309" cy="4139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With some learning:</a:t>
            </a:r>
            <a:r>
              <a:rPr sz="2400" b="1" spc="-7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Gemini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5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  <a:hlinkClick r:id="rId2"/>
              </a:rPr>
              <a:t>&gt;</a:t>
            </a:r>
            <a:r>
              <a:rPr sz="2200" b="1" spc="125" dirty="0">
                <a:solidFill>
                  <a:srgbClr val="B0B421"/>
                </a:solidFill>
                <a:latin typeface="Arial Black"/>
                <a:cs typeface="Arial Black"/>
                <a:hlinkClick r:id="rId2"/>
              </a:rPr>
              <a:t> </a:t>
            </a:r>
            <a:r>
              <a:rPr sz="2200" u="heavy" spc="-5" dirty="0">
                <a:solidFill>
                  <a:srgbClr val="0000FF"/>
                </a:solidFill>
                <a:latin typeface="Arial"/>
                <a:cs typeface="Arial"/>
                <a:hlinkClick r:id="rId2"/>
              </a:rPr>
              <a:t>http://dx.doi.org/10.1371/journal.pcbi.1003153</a:t>
            </a:r>
            <a:endParaRPr sz="22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5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  <a:hlinkClick r:id="rId3"/>
              </a:rPr>
              <a:t>&gt;</a:t>
            </a:r>
            <a:r>
              <a:rPr sz="2200" b="1" spc="85" dirty="0">
                <a:solidFill>
                  <a:srgbClr val="B0B421"/>
                </a:solidFill>
                <a:latin typeface="Arial Black"/>
                <a:cs typeface="Arial Black"/>
                <a:hlinkClick r:id="rId3"/>
              </a:rPr>
              <a:t> </a:t>
            </a:r>
            <a:r>
              <a:rPr sz="2200" u="heavy" spc="-5" dirty="0">
                <a:solidFill>
                  <a:srgbClr val="0000FF"/>
                </a:solidFill>
                <a:latin typeface="Arial"/>
                <a:cs typeface="Arial"/>
                <a:hlinkClick r:id="rId3"/>
              </a:rPr>
              <a:t>https://gemini.readthedocs.io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Learning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way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more: R </a:t>
            </a:r>
            <a:r>
              <a:rPr sz="2400" b="1" spc="5" dirty="0">
                <a:solidFill>
                  <a:srgbClr val="5C5261"/>
                </a:solidFill>
                <a:latin typeface="Arial"/>
                <a:cs typeface="Arial"/>
              </a:rPr>
              <a:t>with</a:t>
            </a:r>
            <a:r>
              <a:rPr sz="2400" b="1" spc="-85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VcfR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0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  <a:hlinkClick r:id="rId4"/>
              </a:rPr>
              <a:t>&gt;</a:t>
            </a:r>
            <a:r>
              <a:rPr sz="2200" b="1" spc="80" dirty="0">
                <a:solidFill>
                  <a:srgbClr val="B0B421"/>
                </a:solidFill>
                <a:latin typeface="Arial Black"/>
                <a:cs typeface="Arial Black"/>
                <a:hlinkClick r:id="rId4"/>
              </a:rPr>
              <a:t> </a:t>
            </a:r>
            <a:r>
              <a:rPr sz="2200" u="heavy" spc="-10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http://dx.doi.org/10.1101/041277</a:t>
            </a:r>
            <a:endParaRPr sz="2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lang="fr-CH" sz="2400" b="1" spc="-65" dirty="0" smtClean="0">
                <a:solidFill>
                  <a:srgbClr val="5C5261"/>
                </a:solidFill>
                <a:latin typeface="Arial"/>
                <a:cs typeface="Arial"/>
              </a:rPr>
              <a:t>Galaxy</a:t>
            </a:r>
            <a:endParaRPr sz="24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5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</a:rPr>
              <a:t>&gt;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vcftools, </a:t>
            </a:r>
            <a:r>
              <a:rPr sz="2200" dirty="0">
                <a:solidFill>
                  <a:srgbClr val="5C5261"/>
                </a:solidFill>
                <a:latin typeface="Arial"/>
                <a:cs typeface="Arial"/>
              </a:rPr>
              <a:t>bcftools,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tabix,</a:t>
            </a:r>
            <a:r>
              <a:rPr sz="2200" spc="6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vcflib</a:t>
            </a:r>
            <a:endParaRPr sz="2200" dirty="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5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</a:rPr>
              <a:t>&gt; </a:t>
            </a:r>
            <a:r>
              <a:rPr sz="2200" spc="-45" dirty="0">
                <a:solidFill>
                  <a:srgbClr val="5C5261"/>
                </a:solidFill>
                <a:latin typeface="Arial"/>
                <a:cs typeface="Arial"/>
              </a:rPr>
              <a:t>pyVCF,</a:t>
            </a:r>
            <a:r>
              <a:rPr sz="2200" spc="1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pySam</a:t>
            </a:r>
            <a:endParaRPr sz="22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42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0602" y="283939"/>
            <a:ext cx="8744796" cy="692497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Looking </a:t>
            </a:r>
            <a:r>
              <a:rPr spc="-5" dirty="0"/>
              <a:t>at </a:t>
            </a:r>
            <a:r>
              <a:rPr dirty="0"/>
              <a:t>VCF </a:t>
            </a:r>
            <a:r>
              <a:rPr spc="-5" dirty="0"/>
              <a:t>files</a:t>
            </a:r>
            <a:r>
              <a:rPr spc="-60" dirty="0"/>
              <a:t> </a:t>
            </a:r>
            <a:r>
              <a:rPr dirty="0"/>
              <a:t>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2093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dirty="0"/>
              <a:t>Haplotype</a:t>
            </a:r>
            <a:r>
              <a:rPr spc="-105" dirty="0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/>
          <p:nvPr/>
        </p:nvSpPr>
        <p:spPr>
          <a:xfrm>
            <a:off x="467232" y="886968"/>
            <a:ext cx="7602855" cy="3503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157041" y="1434274"/>
            <a:ext cx="116670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SNPs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o</a:t>
            </a:r>
            <a:r>
              <a:rPr sz="1800" spc="-5" dirty="0">
                <a:latin typeface="Arial"/>
                <a:cs typeface="Arial"/>
              </a:rPr>
              <a:t>p</a:t>
            </a:r>
            <a:r>
              <a:rPr sz="1800" spc="-15" dirty="0">
                <a:latin typeface="Arial"/>
                <a:cs typeface="Arial"/>
              </a:rPr>
              <a:t>u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5" dirty="0">
                <a:latin typeface="Arial"/>
                <a:cs typeface="Arial"/>
              </a:rPr>
              <a:t>a</a:t>
            </a:r>
            <a:r>
              <a:rPr sz="1800" spc="-5" dirty="0">
                <a:latin typeface="Arial"/>
                <a:cs typeface="Arial"/>
              </a:rPr>
              <a:t>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44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8157041" y="2785682"/>
            <a:ext cx="1731486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Genetic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linkage  Linkage  Disequilibrium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594" y="3931729"/>
            <a:ext cx="9504945" cy="1122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59345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Genotypes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i="1" dirty="0">
                <a:latin typeface="Arial"/>
                <a:cs typeface="Arial"/>
              </a:rPr>
              <a:t>The effect </a:t>
            </a:r>
            <a:r>
              <a:rPr sz="1800" i="1" spc="-5" dirty="0">
                <a:latin typeface="Arial"/>
                <a:cs typeface="Arial"/>
              </a:rPr>
              <a:t>of HapMap on cardiovascular research </a:t>
            </a:r>
            <a:r>
              <a:rPr sz="1800" i="1" spc="-10" dirty="0">
                <a:latin typeface="Arial"/>
                <a:cs typeface="Arial"/>
              </a:rPr>
              <a:t>and </a:t>
            </a:r>
            <a:r>
              <a:rPr sz="1800" i="1" spc="-5" dirty="0">
                <a:latin typeface="Arial"/>
                <a:cs typeface="Arial"/>
              </a:rPr>
              <a:t>clinical practice </a:t>
            </a:r>
            <a:r>
              <a:rPr sz="1800" i="1" dirty="0">
                <a:latin typeface="Arial"/>
                <a:cs typeface="Arial"/>
              </a:rPr>
              <a:t>- </a:t>
            </a:r>
            <a:r>
              <a:rPr sz="1800" i="1" spc="-5" dirty="0">
                <a:latin typeface="Arial"/>
                <a:cs typeface="Arial"/>
              </a:rPr>
              <a:t>Nature</a:t>
            </a:r>
            <a:r>
              <a:rPr sz="1800" i="1" spc="12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Clinical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i="1" spc="-5" dirty="0">
                <a:latin typeface="Arial"/>
                <a:cs typeface="Arial"/>
              </a:rPr>
              <a:t>Practice Cardiovascular Medicine</a:t>
            </a:r>
            <a:r>
              <a:rPr sz="1800" i="1" spc="4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(2007)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283939"/>
            <a:ext cx="8744796" cy="692497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How </a:t>
            </a:r>
            <a:r>
              <a:rPr spc="-5" dirty="0"/>
              <a:t>does </a:t>
            </a:r>
            <a:r>
              <a:rPr spc="-35" dirty="0"/>
              <a:t>GATK-HC </a:t>
            </a:r>
            <a:r>
              <a:rPr spc="-5" dirty="0"/>
              <a:t>works: step</a:t>
            </a:r>
            <a:r>
              <a:rPr spc="25" dirty="0"/>
              <a:t> </a:t>
            </a:r>
            <a:r>
              <a:rPr spc="-5" dirty="0"/>
              <a:t>4</a:t>
            </a:r>
          </a:p>
        </p:txBody>
      </p:sp>
      <p:sp>
        <p:nvSpPr>
          <p:cNvPr id="3" name="object 3"/>
          <p:cNvSpPr/>
          <p:nvPr/>
        </p:nvSpPr>
        <p:spPr>
          <a:xfrm>
            <a:off x="495300" y="1210437"/>
            <a:ext cx="8915400" cy="3374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ts val="1315"/>
              </a:lnSpc>
            </a:pPr>
            <a:fld id="{81D60167-4931-47E6-BA6A-407CBD079E47}" type="slidenum">
              <a:rPr dirty="0"/>
              <a:t>45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283939"/>
            <a:ext cx="8744796" cy="692497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5" dirty="0"/>
              <a:t>Terminology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ts val="131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80602" y="1203674"/>
            <a:ext cx="8720720" cy="4204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B0B421"/>
              </a:buClr>
              <a:buSzPct val="79545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200" b="1" spc="-5" dirty="0">
                <a:solidFill>
                  <a:srgbClr val="5C5261"/>
                </a:solidFill>
                <a:latin typeface="Arial"/>
                <a:cs typeface="Arial"/>
              </a:rPr>
              <a:t>Polymorphism: stated regarding a</a:t>
            </a:r>
            <a:r>
              <a:rPr sz="2200" b="1" spc="95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5C5261"/>
                </a:solidFill>
                <a:latin typeface="Arial"/>
                <a:cs typeface="Arial"/>
              </a:rPr>
              <a:t>population</a:t>
            </a:r>
            <a:endParaRPr sz="2200">
              <a:latin typeface="Arial"/>
              <a:cs typeface="Arial"/>
            </a:endParaRPr>
          </a:p>
          <a:p>
            <a:pPr marL="355600" marR="733425" indent="-342900">
              <a:lnSpc>
                <a:spcPts val="2380"/>
              </a:lnSpc>
              <a:spcBef>
                <a:spcPts val="560"/>
              </a:spcBef>
              <a:buClr>
                <a:srgbClr val="B0B421"/>
              </a:buClr>
              <a:buSzPct val="79545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200" b="1" spc="-20" dirty="0">
                <a:solidFill>
                  <a:srgbClr val="5C5261"/>
                </a:solidFill>
                <a:latin typeface="Arial"/>
                <a:cs typeface="Arial"/>
              </a:rPr>
              <a:t>Variant: </a:t>
            </a:r>
            <a:r>
              <a:rPr sz="2200" b="1" spc="-5" dirty="0">
                <a:solidFill>
                  <a:srgbClr val="5C5261"/>
                </a:solidFill>
                <a:latin typeface="Arial"/>
                <a:cs typeface="Arial"/>
              </a:rPr>
              <a:t>said of anything that is different regarding a  reference</a:t>
            </a:r>
            <a:endParaRPr sz="2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25"/>
              </a:spcBef>
              <a:buClr>
                <a:srgbClr val="B0B421"/>
              </a:buClr>
              <a:buSzPct val="79545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200" b="1" dirty="0">
                <a:solidFill>
                  <a:srgbClr val="5C5261"/>
                </a:solidFill>
                <a:latin typeface="Arial"/>
                <a:cs typeface="Arial"/>
              </a:rPr>
              <a:t>Beware: </a:t>
            </a:r>
            <a:r>
              <a:rPr sz="2200" b="1" spc="-5" dirty="0">
                <a:solidFill>
                  <a:srgbClr val="5C5261"/>
                </a:solidFill>
                <a:latin typeface="Arial"/>
                <a:cs typeface="Arial"/>
              </a:rPr>
              <a:t>SNP not equal</a:t>
            </a:r>
            <a:r>
              <a:rPr sz="2200" b="1" spc="-5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b="1" spc="-55" dirty="0">
                <a:solidFill>
                  <a:srgbClr val="5C5261"/>
                </a:solidFill>
                <a:latin typeface="Arial"/>
                <a:cs typeface="Arial"/>
              </a:rPr>
              <a:t>SNV.</a:t>
            </a:r>
            <a:endParaRPr sz="2200">
              <a:latin typeface="Arial"/>
              <a:cs typeface="Arial"/>
            </a:endParaRPr>
          </a:p>
          <a:p>
            <a:pPr marL="355600" marR="159385" indent="-342900">
              <a:lnSpc>
                <a:spcPts val="2380"/>
              </a:lnSpc>
              <a:spcBef>
                <a:spcPts val="560"/>
              </a:spcBef>
              <a:buClr>
                <a:srgbClr val="B0B421"/>
              </a:buClr>
              <a:buSzPct val="79545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200" b="1" spc="-5" dirty="0">
                <a:solidFill>
                  <a:srgbClr val="5C5261"/>
                </a:solidFill>
                <a:latin typeface="Arial"/>
                <a:cs typeface="Arial"/>
              </a:rPr>
              <a:t>InDel : Insertion – Deletion. Used by bioinformaticians to  designate either </a:t>
            </a:r>
            <a:r>
              <a:rPr sz="2200" b="1" dirty="0">
                <a:solidFill>
                  <a:srgbClr val="5C5261"/>
                </a:solidFill>
                <a:latin typeface="Arial"/>
                <a:cs typeface="Arial"/>
              </a:rPr>
              <a:t>an </a:t>
            </a:r>
            <a:r>
              <a:rPr sz="2200" b="1" spc="-5" dirty="0">
                <a:solidFill>
                  <a:srgbClr val="5C5261"/>
                </a:solidFill>
                <a:latin typeface="Arial"/>
                <a:cs typeface="Arial"/>
              </a:rPr>
              <a:t>insertion or a</a:t>
            </a:r>
            <a:r>
              <a:rPr sz="2200" b="1" spc="7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5C5261"/>
                </a:solidFill>
                <a:latin typeface="Arial"/>
                <a:cs typeface="Arial"/>
              </a:rPr>
              <a:t>deletion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B0B421"/>
              </a:buClr>
              <a:buFont typeface="Wingdings"/>
              <a:buChar char=""/>
            </a:pPr>
            <a:endParaRPr sz="2950">
              <a:latin typeface="Times New Roman"/>
              <a:cs typeface="Times New Roman"/>
            </a:endParaRPr>
          </a:p>
          <a:p>
            <a:pPr marL="355600" marR="751205" indent="-342900">
              <a:lnSpc>
                <a:spcPts val="2380"/>
              </a:lnSpc>
              <a:buClr>
                <a:srgbClr val="B0B421"/>
              </a:buClr>
              <a:buSzPct val="79545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200" b="1" spc="-5" dirty="0">
                <a:solidFill>
                  <a:srgbClr val="5C5261"/>
                </a:solidFill>
                <a:latin typeface="Arial"/>
                <a:cs typeface="Arial"/>
              </a:rPr>
              <a:t>In practice: people (even us) often use the term SNP  </a:t>
            </a:r>
            <a:r>
              <a:rPr sz="2200" b="1" dirty="0">
                <a:solidFill>
                  <a:srgbClr val="5C5261"/>
                </a:solidFill>
                <a:latin typeface="Arial"/>
                <a:cs typeface="Arial"/>
              </a:rPr>
              <a:t>when </a:t>
            </a:r>
            <a:r>
              <a:rPr sz="2200" b="1" spc="-5" dirty="0">
                <a:solidFill>
                  <a:srgbClr val="5C5261"/>
                </a:solidFill>
                <a:latin typeface="Arial"/>
                <a:cs typeface="Arial"/>
              </a:rPr>
              <a:t>they talk about</a:t>
            </a:r>
            <a:r>
              <a:rPr sz="2200" b="1" spc="15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5C5261"/>
                </a:solidFill>
                <a:latin typeface="Arial"/>
                <a:cs typeface="Arial"/>
              </a:rPr>
              <a:t>SNVs.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B0B421"/>
              </a:buClr>
              <a:buFont typeface="Wingdings"/>
              <a:buChar char=""/>
            </a:pPr>
            <a:endParaRPr sz="2700">
              <a:latin typeface="Times New Roman"/>
              <a:cs typeface="Times New Roman"/>
            </a:endParaRPr>
          </a:p>
          <a:p>
            <a:pPr marL="355600" indent="-342900">
              <a:lnSpc>
                <a:spcPts val="2510"/>
              </a:lnSpc>
              <a:buClr>
                <a:srgbClr val="B0B421"/>
              </a:buClr>
              <a:buSzPct val="79545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200" b="1" spc="-5" dirty="0">
                <a:solidFill>
                  <a:srgbClr val="5C5261"/>
                </a:solidFill>
                <a:latin typeface="Arial"/>
                <a:cs typeface="Arial"/>
              </a:rPr>
              <a:t>Process of extracting information about genomic</a:t>
            </a:r>
            <a:r>
              <a:rPr sz="2200" b="1" spc="24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5C5261"/>
                </a:solidFill>
                <a:latin typeface="Arial"/>
                <a:cs typeface="Arial"/>
              </a:rPr>
              <a:t>variants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ts val="2510"/>
              </a:lnSpc>
            </a:pPr>
            <a:r>
              <a:rPr sz="2200" b="1" spc="-5" dirty="0">
                <a:solidFill>
                  <a:srgbClr val="5C5261"/>
                </a:solidFill>
                <a:latin typeface="Arial"/>
                <a:cs typeface="Arial"/>
              </a:rPr>
              <a:t>is called </a:t>
            </a:r>
            <a:r>
              <a:rPr sz="2200" b="1" spc="-20" dirty="0">
                <a:solidFill>
                  <a:srgbClr val="5C5261"/>
                </a:solidFill>
                <a:latin typeface="Arial"/>
                <a:cs typeface="Arial"/>
              </a:rPr>
              <a:t>“Variant</a:t>
            </a:r>
            <a:r>
              <a:rPr sz="2200" b="1" spc="2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b="1" spc="-5" dirty="0">
                <a:solidFill>
                  <a:srgbClr val="5C5261"/>
                </a:solidFill>
                <a:latin typeface="Arial"/>
                <a:cs typeface="Arial"/>
              </a:rPr>
              <a:t>Calling”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283939"/>
            <a:ext cx="8744796" cy="692497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Why would variant calling be complicated</a:t>
            </a:r>
            <a:r>
              <a:rPr spc="100" dirty="0"/>
              <a:t> </a:t>
            </a:r>
            <a:r>
              <a:rPr dirty="0"/>
              <a:t>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ts val="131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80602" y="1229201"/>
            <a:ext cx="8506776" cy="4385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498475" indent="-342900">
              <a:lnSpc>
                <a:spcPct val="100000"/>
              </a:lnSpc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Identify true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genetic variations and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discard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false  positives.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B0B421"/>
              </a:buClr>
              <a:buFont typeface="Wingdings"/>
              <a:buChar char=""/>
            </a:pPr>
            <a:endParaRPr sz="35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"/>
              </a:spcBef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False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positive variations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may arise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from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any step</a:t>
            </a:r>
            <a:r>
              <a:rPr sz="2400" b="1" spc="-3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of 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the previous</a:t>
            </a:r>
            <a:r>
              <a:rPr sz="2400" b="1" spc="-45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analysis: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0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</a:rPr>
              <a:t>&gt;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PCR</a:t>
            </a:r>
            <a:r>
              <a:rPr sz="2200" spc="1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artefacts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30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</a:rPr>
              <a:t>&gt;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Sequencing artefacts / errors /</a:t>
            </a:r>
            <a:r>
              <a:rPr sz="2200" spc="12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quality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5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</a:rPr>
              <a:t>&gt;</a:t>
            </a:r>
            <a:r>
              <a:rPr sz="2200" b="1" dirty="0">
                <a:solidFill>
                  <a:srgbClr val="B0B421"/>
                </a:solidFill>
                <a:latin typeface="Arial Black"/>
                <a:cs typeface="Arial Black"/>
              </a:rPr>
              <a:t>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Alignment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5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</a:rPr>
              <a:t>&gt;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Realignment,</a:t>
            </a:r>
            <a:r>
              <a:rPr sz="2200" spc="65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Recalibration</a:t>
            </a:r>
            <a:endParaRPr sz="2200">
              <a:latin typeface="Arial"/>
              <a:cs typeface="Arial"/>
            </a:endParaRPr>
          </a:p>
          <a:p>
            <a:pPr marL="756285" marR="117475" indent="-287020">
              <a:lnSpc>
                <a:spcPct val="100000"/>
              </a:lnSpc>
              <a:spcBef>
                <a:spcPts val="530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</a:rPr>
              <a:t>&gt;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Any other step, even the most insignificant might add </a:t>
            </a:r>
            <a:r>
              <a:rPr sz="2200" spc="-10" dirty="0">
                <a:solidFill>
                  <a:srgbClr val="5C5261"/>
                </a:solidFill>
                <a:latin typeface="Arial"/>
                <a:cs typeface="Arial"/>
              </a:rPr>
              <a:t>it’s 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layer of</a:t>
            </a:r>
            <a:r>
              <a:rPr sz="2200" spc="-75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5C5261"/>
                </a:solidFill>
                <a:latin typeface="Arial"/>
                <a:cs typeface="Arial"/>
              </a:rPr>
              <a:t>dust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283939"/>
            <a:ext cx="8744796" cy="692497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Naïve</a:t>
            </a:r>
            <a:r>
              <a:rPr spc="-60" dirty="0"/>
              <a:t> </a:t>
            </a:r>
            <a:r>
              <a:rPr spc="-5" dirty="0"/>
              <a:t>approach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0602" y="1015174"/>
            <a:ext cx="842285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What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are </a:t>
            </a:r>
            <a:r>
              <a:rPr sz="2400" b="1" spc="5" dirty="0">
                <a:solidFill>
                  <a:srgbClr val="5C5261"/>
                </a:solidFill>
                <a:latin typeface="Arial"/>
                <a:cs typeface="Arial"/>
              </a:rPr>
              <a:t>we </a:t>
            </a:r>
            <a:r>
              <a:rPr sz="2400" b="1" spc="-10" dirty="0">
                <a:solidFill>
                  <a:srgbClr val="5C5261"/>
                </a:solidFill>
                <a:latin typeface="Arial"/>
                <a:cs typeface="Arial"/>
              </a:rPr>
              <a:t>trying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to do </a:t>
            </a:r>
            <a:r>
              <a:rPr sz="2400" b="1" spc="5" dirty="0">
                <a:solidFill>
                  <a:srgbClr val="5C5261"/>
                </a:solidFill>
                <a:latin typeface="Arial"/>
                <a:cs typeface="Arial"/>
              </a:rPr>
              <a:t>with </a:t>
            </a:r>
            <a:r>
              <a:rPr sz="2400" b="1" spc="-25" dirty="0">
                <a:solidFill>
                  <a:srgbClr val="5C5261"/>
                </a:solidFill>
                <a:latin typeface="Arial"/>
                <a:cs typeface="Arial"/>
              </a:rPr>
              <a:t>Variant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Calling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(VC)</a:t>
            </a:r>
            <a:r>
              <a:rPr sz="2400" b="1" spc="-7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41782" y="1343024"/>
            <a:ext cx="7822437" cy="4371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6800" y="5943600"/>
            <a:ext cx="586311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5" dirty="0">
                <a:latin typeface="Arial"/>
                <a:cs typeface="Arial"/>
              </a:rPr>
              <a:t>A BRCA1 SNV from an ovary cancer sample viewed on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IGV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ts val="131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283939"/>
            <a:ext cx="8744796" cy="692497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Naïve</a:t>
            </a:r>
            <a:r>
              <a:rPr spc="-60" dirty="0"/>
              <a:t> </a:t>
            </a:r>
            <a:r>
              <a:rPr spc="-5" dirty="0"/>
              <a:t>approach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ts val="131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80602" y="1229201"/>
            <a:ext cx="8357500" cy="4478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Advantages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5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</a:rPr>
              <a:t>&gt;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Convenient for the “trust what I see”</a:t>
            </a:r>
            <a:r>
              <a:rPr sz="2200" spc="195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consortium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5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</a:rPr>
              <a:t>&gt;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Adds some visual context to your</a:t>
            </a:r>
            <a:r>
              <a:rPr sz="2200" spc="135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variant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Disadvantages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0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</a:rPr>
              <a:t>&gt; </a:t>
            </a:r>
            <a:r>
              <a:rPr sz="2200" spc="-85" dirty="0">
                <a:solidFill>
                  <a:srgbClr val="5C5261"/>
                </a:solidFill>
                <a:latin typeface="Arial"/>
                <a:cs typeface="Arial"/>
              </a:rPr>
              <a:t>Too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much time and</a:t>
            </a:r>
            <a:r>
              <a:rPr sz="2200" spc="155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data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30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</a:rPr>
              <a:t>&gt;</a:t>
            </a:r>
            <a:r>
              <a:rPr sz="2200" b="1" spc="30" dirty="0">
                <a:solidFill>
                  <a:srgbClr val="B0B421"/>
                </a:solidFill>
                <a:latin typeface="Arial Black"/>
                <a:cs typeface="Arial Black"/>
              </a:rPr>
              <a:t>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Reproducibility</a:t>
            </a:r>
            <a:endParaRPr sz="220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525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</a:rPr>
              <a:t>&gt;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For large genomes, recognized as a risk factor for major  depression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Keep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that to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check variants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found </a:t>
            </a:r>
            <a:r>
              <a:rPr sz="2400" b="1" i="1" dirty="0">
                <a:solidFill>
                  <a:srgbClr val="5C5261"/>
                </a:solidFill>
                <a:latin typeface="Arial"/>
                <a:cs typeface="Arial"/>
              </a:rPr>
              <a:t>in</a:t>
            </a:r>
            <a:r>
              <a:rPr sz="2400" b="1" i="1" spc="-4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5C5261"/>
                </a:solidFill>
                <a:latin typeface="Arial"/>
                <a:cs typeface="Arial"/>
              </a:rPr>
              <a:t>silico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0602" y="283939"/>
            <a:ext cx="8744796" cy="692497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i="1" dirty="0">
                <a:latin typeface="Arial"/>
                <a:cs typeface="Arial"/>
              </a:rPr>
              <a:t>In </a:t>
            </a:r>
            <a:r>
              <a:rPr i="1" spc="-5" dirty="0">
                <a:latin typeface="Arial"/>
                <a:cs typeface="Arial"/>
              </a:rPr>
              <a:t>silico</a:t>
            </a:r>
            <a:r>
              <a:rPr i="1" spc="-20" dirty="0">
                <a:latin typeface="Arial"/>
                <a:cs typeface="Arial"/>
              </a:rPr>
              <a:t> </a:t>
            </a:r>
            <a:r>
              <a:rPr spc="-5" dirty="0"/>
              <a:t>approach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dirty="0"/>
              <a:t>2</a:t>
            </a:r>
            <a:r>
              <a:rPr spc="5" dirty="0"/>
              <a:t>2</a:t>
            </a:r>
            <a:r>
              <a:rPr dirty="0"/>
              <a:t>/</a:t>
            </a:r>
            <a:r>
              <a:rPr spc="-80" dirty="0"/>
              <a:t>1</a:t>
            </a:r>
            <a:r>
              <a:rPr dirty="0"/>
              <a:t>1/</a:t>
            </a:r>
            <a:r>
              <a:rPr spc="-10" dirty="0"/>
              <a:t>201</a:t>
            </a:r>
            <a:r>
              <a:rPr dirty="0"/>
              <a:t>6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pc="-15" dirty="0"/>
              <a:t>Variant </a:t>
            </a:r>
            <a:r>
              <a:rPr spc="-5" dirty="0"/>
              <a:t>Calling </a:t>
            </a:r>
            <a:r>
              <a:rPr dirty="0"/>
              <a:t>– </a:t>
            </a:r>
            <a:r>
              <a:rPr spc="-15" dirty="0"/>
              <a:t>Yannick</a:t>
            </a:r>
            <a:r>
              <a:rPr spc="-105" dirty="0"/>
              <a:t> </a:t>
            </a:r>
            <a:r>
              <a:rPr dirty="0"/>
              <a:t>Boursin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xfrm>
            <a:off x="9099211" y="4845260"/>
            <a:ext cx="240083" cy="1713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489">
              <a:lnSpc>
                <a:spcPts val="131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80602" y="1229201"/>
            <a:ext cx="8678069" cy="40523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Use </a:t>
            </a:r>
            <a:r>
              <a:rPr sz="2400" b="1" dirty="0">
                <a:solidFill>
                  <a:srgbClr val="5C5261"/>
                </a:solidFill>
                <a:latin typeface="Arial"/>
                <a:cs typeface="Arial"/>
              </a:rPr>
              <a:t>software called </a:t>
            </a:r>
            <a:r>
              <a:rPr sz="2400" b="1" spc="-20" dirty="0">
                <a:solidFill>
                  <a:srgbClr val="5C5261"/>
                </a:solidFill>
                <a:latin typeface="Arial"/>
                <a:cs typeface="Arial"/>
              </a:rPr>
              <a:t>“Variant</a:t>
            </a:r>
            <a:r>
              <a:rPr sz="2400" b="1" spc="-45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Callers”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Advantages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5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</a:rPr>
              <a:t>&gt;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Relatively</a:t>
            </a:r>
            <a:r>
              <a:rPr sz="2200" spc="55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automatic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30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</a:rPr>
              <a:t>&gt;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Gives some methodological background to your</a:t>
            </a:r>
            <a:r>
              <a:rPr sz="2200" spc="19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study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Clr>
                <a:srgbClr val="B0B421"/>
              </a:buClr>
              <a:buSzPct val="79166"/>
              <a:buFont typeface="Wingdings"/>
              <a:buChar char=""/>
              <a:tabLst>
                <a:tab pos="355600" algn="l"/>
                <a:tab pos="356235" algn="l"/>
              </a:tabLst>
            </a:pPr>
            <a:r>
              <a:rPr sz="2400" b="1" spc="-5" dirty="0">
                <a:solidFill>
                  <a:srgbClr val="5C5261"/>
                </a:solidFill>
                <a:latin typeface="Arial"/>
                <a:cs typeface="Arial"/>
              </a:rPr>
              <a:t>Disadvantages</a:t>
            </a:r>
            <a:endParaRPr sz="2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25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</a:rPr>
              <a:t>&gt;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Can </a:t>
            </a:r>
            <a:r>
              <a:rPr sz="2200" dirty="0">
                <a:solidFill>
                  <a:srgbClr val="5C5261"/>
                </a:solidFill>
                <a:latin typeface="Arial"/>
                <a:cs typeface="Arial"/>
              </a:rPr>
              <a:t>be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computationally</a:t>
            </a:r>
            <a:r>
              <a:rPr sz="2200" spc="85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intensive</a:t>
            </a:r>
            <a:endParaRPr sz="220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525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</a:rPr>
              <a:t>&gt;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Potentially complex algorithms leading to incomplete  comprehension of results (may give you some</a:t>
            </a:r>
            <a:r>
              <a:rPr sz="2200" spc="130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headaches)</a:t>
            </a:r>
            <a:endParaRPr sz="2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530"/>
              </a:spcBef>
            </a:pPr>
            <a:r>
              <a:rPr sz="2200" b="1" spc="-5" dirty="0">
                <a:solidFill>
                  <a:srgbClr val="B0B421"/>
                </a:solidFill>
                <a:latin typeface="Arial Black"/>
                <a:cs typeface="Arial Black"/>
              </a:rPr>
              <a:t>&gt;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No “one caller fits all”</a:t>
            </a:r>
            <a:r>
              <a:rPr sz="2200" spc="95" dirty="0">
                <a:solidFill>
                  <a:srgbClr val="5C5261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5C5261"/>
                </a:solidFill>
                <a:latin typeface="Arial"/>
                <a:cs typeface="Arial"/>
              </a:rPr>
              <a:t>approach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</TotalTime>
  <Words>2252</Words>
  <Application>Microsoft Macintosh PowerPoint</Application>
  <PresentationFormat>A4 Paper (210x297 mm)</PresentationFormat>
  <Paragraphs>389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VARIANT CALLING</vt:lpstr>
      <vt:lpstr>PowerPoint Presentation</vt:lpstr>
      <vt:lpstr>PowerPoint Presentation</vt:lpstr>
      <vt:lpstr>Genetic variations</vt:lpstr>
      <vt:lpstr>Terminology</vt:lpstr>
      <vt:lpstr>Why would variant calling be complicated ?</vt:lpstr>
      <vt:lpstr>Naïve approach</vt:lpstr>
      <vt:lpstr>Naïve approach</vt:lpstr>
      <vt:lpstr>In silico approach</vt:lpstr>
      <vt:lpstr>PowerPoint Presentation</vt:lpstr>
      <vt:lpstr>Calling variant bound to reference: Heuristic  approach</vt:lpstr>
      <vt:lpstr>Heuristic p-value: the Varscan2 example</vt:lpstr>
      <vt:lpstr>Calling variant bound to reference: the  Broad Institute contributions</vt:lpstr>
      <vt:lpstr>Calling variant bound to reference: lets get  back to GATK</vt:lpstr>
      <vt:lpstr>The GATK Best Practices</vt:lpstr>
      <vt:lpstr>When should you use GATK-HC</vt:lpstr>
      <vt:lpstr>How does GATK-HC works: step 1</vt:lpstr>
      <vt:lpstr>How does GATK-HC works: step 2</vt:lpstr>
      <vt:lpstr>How does GATK-HC works: step 2</vt:lpstr>
      <vt:lpstr>How does GATK-HC works: step 2</vt:lpstr>
      <vt:lpstr>How does GATK-HC works: step 3</vt:lpstr>
      <vt:lpstr>How does GATK-HC works: step 4</vt:lpstr>
      <vt:lpstr>How does GATK-HC works: step 4</vt:lpstr>
      <vt:lpstr>PowerPoint Presentation</vt:lpstr>
      <vt:lpstr>How does GATK-HC works: summary</vt:lpstr>
      <vt:lpstr>Calling variants in RNA-Seq bound to  reference: the k-mer approach</vt:lpstr>
      <vt:lpstr>How to discover variants without reference</vt:lpstr>
      <vt:lpstr>Calling variants from assemblies</vt:lpstr>
      <vt:lpstr>Calling InDels ?</vt:lpstr>
      <vt:lpstr>How to find the right caller with no  reference genome ?</vt:lpstr>
      <vt:lpstr>How to find the right caller for your aligned  data ?</vt:lpstr>
      <vt:lpstr>How to find the right caller for your aligned  data ?</vt:lpstr>
      <vt:lpstr>How to find the right caller for your aligned  data ?</vt:lpstr>
      <vt:lpstr>VARIANT CALLER OUTPUTS</vt:lpstr>
      <vt:lpstr>What variant callers outputs: VCF &amp; gVCF</vt:lpstr>
      <vt:lpstr>What variant callers outputs: VCF &amp; gVCF and why researchers are almost never happy about it</vt:lpstr>
      <vt:lpstr>What variant callers outputs: VCF &amp; gVCF and why researchers are almost never happy about it</vt:lpstr>
      <vt:lpstr>What variant callers outputs: VCF &amp; gVCF and why researchers are almost never happy about it</vt:lpstr>
      <vt:lpstr>What variant callers outputs: VCF &amp; gVCF</vt:lpstr>
      <vt:lpstr>What variant callers outputs: VCF &amp; gVCF</vt:lpstr>
      <vt:lpstr>Looking at VCF files ?</vt:lpstr>
      <vt:lpstr>Looking at VCF files ?</vt:lpstr>
      <vt:lpstr>PowerPoint Presentation</vt:lpstr>
      <vt:lpstr>Haplotype ?</vt:lpstr>
      <vt:lpstr>How does GATK-HC works: step 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Variant calling</dc:title>
  <dc:creator>Bioinfo</dc:creator>
  <cp:lastModifiedBy>Cédric Notredame</cp:lastModifiedBy>
  <cp:revision>4</cp:revision>
  <dcterms:created xsi:type="dcterms:W3CDTF">2017-09-04T20:44:31Z</dcterms:created>
  <dcterms:modified xsi:type="dcterms:W3CDTF">2017-09-04T21:41:51Z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2016-11-22T00:00:00Z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2017-09-04T00:00:00Z</vt:filetime>
  </property>
</Properties>
</file>